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794" r:id="rId2"/>
    <p:sldId id="1933" r:id="rId3"/>
    <p:sldId id="1934" r:id="rId4"/>
    <p:sldId id="1936" r:id="rId5"/>
    <p:sldId id="1937" r:id="rId6"/>
    <p:sldId id="1938" r:id="rId7"/>
    <p:sldId id="1939" r:id="rId8"/>
    <p:sldId id="1940" r:id="rId9"/>
    <p:sldId id="1941" r:id="rId10"/>
    <p:sldId id="1942" r:id="rId11"/>
    <p:sldId id="1943" r:id="rId12"/>
    <p:sldId id="1944" r:id="rId13"/>
  </p:sldIdLst>
  <p:sldSz cx="12192000" cy="6858000"/>
  <p:notesSz cx="6889750" cy="100234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B8C"/>
    <a:srgbClr val="BDC6C1"/>
    <a:srgbClr val="097B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2" d="100"/>
          <a:sy n="122" d="100"/>
        </p:scale>
        <p:origin x="3792" y="76"/>
      </p:cViewPr>
      <p:guideLst/>
    </p:cSldViewPr>
  </p:notesViewPr>
  <p:gridSpacing cx="54000" cy="54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F468FD32-DDC8-40DF-A4AC-998167F71F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9" cy="502915"/>
          </a:xfrm>
          <a:prstGeom prst="rect">
            <a:avLst/>
          </a:prstGeom>
        </p:spPr>
        <p:txBody>
          <a:bodyPr vert="horz" lIns="96635" tIns="48317" rIns="96635" bIns="48317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1029049-5DB0-4569-80B0-465BBBD62E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9" cy="502915"/>
          </a:xfrm>
          <a:prstGeom prst="rect">
            <a:avLst/>
          </a:prstGeom>
        </p:spPr>
        <p:txBody>
          <a:bodyPr vert="horz" lIns="96635" tIns="48317" rIns="96635" bIns="48317" rtlCol="0"/>
          <a:lstStyle>
            <a:lvl1pPr algn="r">
              <a:defRPr sz="1300"/>
            </a:lvl1pPr>
          </a:lstStyle>
          <a:p>
            <a:fld id="{AB84C4F6-3C51-4492-9E76-95FB7ACFFC3A}" type="datetimeFigureOut">
              <a:rPr lang="pl-PL" smtClean="0"/>
              <a:t>20.12.2021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25D1190-CCB3-4B6C-8D08-F4A6EF3349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20562"/>
            <a:ext cx="2985559" cy="502914"/>
          </a:xfrm>
          <a:prstGeom prst="rect">
            <a:avLst/>
          </a:prstGeom>
        </p:spPr>
        <p:txBody>
          <a:bodyPr vert="horz" lIns="96635" tIns="48317" rIns="96635" bIns="48317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7406AA9-FAC2-41A2-B2E0-89996EFB40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7" y="9520562"/>
            <a:ext cx="2985559" cy="502914"/>
          </a:xfrm>
          <a:prstGeom prst="rect">
            <a:avLst/>
          </a:prstGeom>
        </p:spPr>
        <p:txBody>
          <a:bodyPr vert="horz" lIns="96635" tIns="48317" rIns="96635" bIns="48317" rtlCol="0" anchor="b"/>
          <a:lstStyle>
            <a:lvl1pPr algn="r">
              <a:defRPr sz="1300"/>
            </a:lvl1pPr>
          </a:lstStyle>
          <a:p>
            <a:fld id="{D3ACD0EE-1EF5-45A5-A697-01ACB03F0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075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9" cy="502915"/>
          </a:xfrm>
          <a:prstGeom prst="rect">
            <a:avLst/>
          </a:prstGeom>
        </p:spPr>
        <p:txBody>
          <a:bodyPr vert="horz" lIns="96635" tIns="48317" rIns="96635" bIns="48317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9" cy="502915"/>
          </a:xfrm>
          <a:prstGeom prst="rect">
            <a:avLst/>
          </a:prstGeom>
        </p:spPr>
        <p:txBody>
          <a:bodyPr vert="horz" lIns="96635" tIns="48317" rIns="96635" bIns="48317" rtlCol="0"/>
          <a:lstStyle>
            <a:lvl1pPr algn="r">
              <a:defRPr sz="1300"/>
            </a:lvl1pPr>
          </a:lstStyle>
          <a:p>
            <a:fld id="{1326597D-37C6-4E13-AA91-4FE6118215AB}" type="datetimeFigureOut">
              <a:rPr lang="pl-PL" smtClean="0"/>
              <a:t>20.12.2021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5" tIns="48317" rIns="96635" bIns="48317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976" y="4823798"/>
            <a:ext cx="5511800" cy="3946743"/>
          </a:xfrm>
          <a:prstGeom prst="rect">
            <a:avLst/>
          </a:prstGeom>
        </p:spPr>
        <p:txBody>
          <a:bodyPr vert="horz" lIns="96635" tIns="48317" rIns="96635" bIns="48317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20562"/>
            <a:ext cx="2985559" cy="502914"/>
          </a:xfrm>
          <a:prstGeom prst="rect">
            <a:avLst/>
          </a:prstGeom>
        </p:spPr>
        <p:txBody>
          <a:bodyPr vert="horz" lIns="96635" tIns="48317" rIns="96635" bIns="48317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2597" y="9520562"/>
            <a:ext cx="2985559" cy="502914"/>
          </a:xfrm>
          <a:prstGeom prst="rect">
            <a:avLst/>
          </a:prstGeom>
        </p:spPr>
        <p:txBody>
          <a:bodyPr vert="horz" lIns="96635" tIns="48317" rIns="96635" bIns="48317" rtlCol="0" anchor="b"/>
          <a:lstStyle>
            <a:lvl1pPr algn="r">
              <a:defRPr sz="1300"/>
            </a:lvl1pPr>
          </a:lstStyle>
          <a:p>
            <a:fld id="{EB34E329-B117-4EA5-84AD-1B5AC9F78F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84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obrazu 8">
            <a:extLst>
              <a:ext uri="{FF2B5EF4-FFF2-40B4-BE49-F238E27FC236}">
                <a16:creationId xmlns:a16="http://schemas.microsoft.com/office/drawing/2014/main" id="{D74AD1F4-85B8-48D2-834C-22B4F7D2F3F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301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 dirty="0"/>
          </a:p>
        </p:txBody>
      </p:sp>
      <p:sp>
        <p:nvSpPr>
          <p:cNvPr id="7" name="Symbol zastępczy tekstu 2">
            <a:extLst>
              <a:ext uri="{FF2B5EF4-FFF2-40B4-BE49-F238E27FC236}">
                <a16:creationId xmlns:a16="http://schemas.microsoft.com/office/drawing/2014/main" id="{46A2BAA4-5F7E-4457-BCBD-2C2D2AECB5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5969635"/>
            <a:ext cx="11306175" cy="3105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pl-PL" dirty="0" err="1"/>
              <a:t>Text</a:t>
            </a:r>
            <a:endParaRPr lang="pl-PL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2086D881-4AAD-4D1E-BB41-84A745D1518B}"/>
              </a:ext>
            </a:extLst>
          </p:cNvPr>
          <p:cNvSpPr/>
          <p:nvPr userDrawn="1"/>
        </p:nvSpPr>
        <p:spPr>
          <a:xfrm>
            <a:off x="442913" y="6453188"/>
            <a:ext cx="11469687" cy="310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7D9135D2-E1C0-4D11-BEDF-50040D71636B}"/>
              </a:ext>
            </a:extLst>
          </p:cNvPr>
          <p:cNvSpPr/>
          <p:nvPr userDrawn="1"/>
        </p:nvSpPr>
        <p:spPr>
          <a:xfrm>
            <a:off x="0" y="5430102"/>
            <a:ext cx="12192000" cy="72000"/>
          </a:xfrm>
          <a:prstGeom prst="rect">
            <a:avLst/>
          </a:prstGeom>
          <a:gradFill flip="none" rotWithShape="1">
            <a:gsLst>
              <a:gs pos="100000">
                <a:srgbClr val="097B84"/>
              </a:gs>
              <a:gs pos="51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3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67C42FE-33E6-4C7D-A78F-C3E90A825837}"/>
              </a:ext>
            </a:extLst>
          </p:cNvPr>
          <p:cNvSpPr txBox="1"/>
          <p:nvPr userDrawn="1"/>
        </p:nvSpPr>
        <p:spPr>
          <a:xfrm>
            <a:off x="442913" y="6545868"/>
            <a:ext cx="4877124" cy="21544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pl-PL" sz="800" dirty="0">
                <a:solidFill>
                  <a:schemeClr val="accent1"/>
                </a:solidFill>
                <a:latin typeface="+mj-lt"/>
              </a:rPr>
              <a:t>Dane kontaktowe  </a:t>
            </a:r>
            <a:r>
              <a:rPr lang="pl-PL" sz="800" dirty="0">
                <a:latin typeface="+mn-lt"/>
              </a:rPr>
              <a:t>www.kancelariakib.pl      |       </a:t>
            </a:r>
            <a:r>
              <a:rPr lang="pl-PL" sz="800" b="1" dirty="0">
                <a:solidFill>
                  <a:schemeClr val="tx1"/>
                </a:solidFill>
                <a:latin typeface="+mn-lt"/>
                <a:ea typeface="Cambria" panose="02040503050406030204" pitchFamily="18" charset="0"/>
                <a:cs typeface="Arial" panose="020B0604020202020204" pitchFamily="34" charset="0"/>
                <a:sym typeface="Wingdings 2" panose="05020102010507070707" pitchFamily="18" charset="2"/>
              </a:rPr>
              <a:t>Kancelaria podatkowa Monika M. Brzostowska</a:t>
            </a:r>
            <a:endParaRPr lang="pl-PL" sz="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1074AD9-1D5C-409F-A4DD-B1C066E46879}"/>
              </a:ext>
            </a:extLst>
          </p:cNvPr>
          <p:cNvSpPr txBox="1"/>
          <p:nvPr userDrawn="1"/>
        </p:nvSpPr>
        <p:spPr>
          <a:xfrm>
            <a:off x="10493498" y="6542617"/>
            <a:ext cx="1260670" cy="21300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marL="0" marR="0" lvl="0" indent="449580" algn="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pl-PL" sz="800" dirty="0">
                <a:solidFill>
                  <a:schemeClr val="accent1"/>
                </a:solidFill>
                <a:effectLst/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pl-PL" sz="800" dirty="0">
                <a:solidFill>
                  <a:schemeClr val="accent1"/>
                </a:solidFill>
                <a:effectLst/>
                <a:latin typeface="+mj-lt"/>
                <a:ea typeface="Open Sans" panose="020B0606030504020204" pitchFamily="34" charset="0"/>
                <a:cs typeface="Times New Roman" panose="02020603050405020304" pitchFamily="18" charset="0"/>
              </a:rPr>
              <a:t>|    </a:t>
            </a:r>
            <a:fld id="{B4D92165-A9AE-4A51-8D2C-E0CCE1F61FE4}" type="slidenum">
              <a:rPr lang="pl-PL" sz="800" smtClean="0">
                <a:solidFill>
                  <a:schemeClr val="accent1"/>
                </a:solidFill>
                <a:effectLst/>
                <a:latin typeface="+mj-lt"/>
                <a:ea typeface="Open Sans" panose="020B0606030504020204" pitchFamily="34" charset="0"/>
                <a:cs typeface="Times New Roman" panose="02020603050405020304" pitchFamily="18" charset="0"/>
              </a:rPr>
              <a:pPr marL="0" marR="0" lvl="0" indent="449580" algn="r" defTabSz="4572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pl-PL" sz="800" dirty="0">
                <a:solidFill>
                  <a:schemeClr val="accent1"/>
                </a:solidFill>
                <a:effectLst/>
                <a:latin typeface="+mj-lt"/>
                <a:ea typeface="Open Sans" panose="020B0606030504020204" pitchFamily="34" charset="0"/>
                <a:cs typeface="Times New Roman" panose="02020603050405020304" pitchFamily="18" charset="0"/>
              </a:rPr>
              <a:t> of 12   |</a:t>
            </a:r>
            <a:endParaRPr lang="pl-PL" sz="1100" dirty="0">
              <a:solidFill>
                <a:schemeClr val="accent1"/>
              </a:solidFill>
              <a:effectLst/>
              <a:latin typeface="+mj-lt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Grafika 4">
            <a:extLst>
              <a:ext uri="{FF2B5EF4-FFF2-40B4-BE49-F238E27FC236}">
                <a16:creationId xmlns:a16="http://schemas.microsoft.com/office/drawing/2014/main" id="{88021B8E-CF38-44C4-A890-A6BF01FAFA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1400" y="6573693"/>
            <a:ext cx="132853" cy="132853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DC4E42F8-698F-47C3-A4AF-5752D027474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87389" y="6573693"/>
            <a:ext cx="132853" cy="132853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FA249F93-CE1B-4AF0-B440-0787B82F79DE}"/>
              </a:ext>
            </a:extLst>
          </p:cNvPr>
          <p:cNvSpPr txBox="1"/>
          <p:nvPr userDrawn="1"/>
        </p:nvSpPr>
        <p:spPr>
          <a:xfrm>
            <a:off x="5070298" y="6537402"/>
            <a:ext cx="845824" cy="21544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pl-PL" sz="800" dirty="0">
                <a:solidFill>
                  <a:schemeClr val="tx1"/>
                </a:solidFill>
                <a:latin typeface="+mn-lt"/>
                <a:ea typeface="Cambria" panose="02040503050406030204" pitchFamily="18" charset="0"/>
                <a:cs typeface="Arial" panose="020B0604020202020204" pitchFamily="34" charset="0"/>
                <a:sym typeface="Wingdings 2" panose="05020102010507070707" pitchFamily="18" charset="2"/>
              </a:rPr>
              <a:t>+48 537 855 333</a:t>
            </a:r>
            <a:endParaRPr lang="pl-PL" sz="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9F1F477-A216-486F-B286-BC3C57CE4177}"/>
              </a:ext>
            </a:extLst>
          </p:cNvPr>
          <p:cNvSpPr txBox="1"/>
          <p:nvPr userDrawn="1"/>
        </p:nvSpPr>
        <p:spPr>
          <a:xfrm>
            <a:off x="6221106" y="6537402"/>
            <a:ext cx="1629227" cy="21544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pl-PL" sz="800" dirty="0">
                <a:solidFill>
                  <a:schemeClr val="tx1"/>
                </a:solidFill>
                <a:latin typeface="+mn-lt"/>
                <a:ea typeface="Cambria" panose="02040503050406030204" pitchFamily="18" charset="0"/>
                <a:cs typeface="Arial" panose="020B0604020202020204" pitchFamily="34" charset="0"/>
                <a:sym typeface="Wingdings 2" panose="05020102010507070707" pitchFamily="18" charset="2"/>
              </a:rPr>
              <a:t>mbrzostowska@kancelariakib.pl</a:t>
            </a:r>
            <a:endParaRPr lang="pl-PL" sz="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427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67C42FE-33E6-4C7D-A78F-C3E90A825837}"/>
              </a:ext>
            </a:extLst>
          </p:cNvPr>
          <p:cNvSpPr txBox="1"/>
          <p:nvPr userDrawn="1"/>
        </p:nvSpPr>
        <p:spPr>
          <a:xfrm>
            <a:off x="442913" y="6545868"/>
            <a:ext cx="4877124" cy="21544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pl-PL" sz="800" dirty="0">
                <a:solidFill>
                  <a:schemeClr val="accent1"/>
                </a:solidFill>
                <a:latin typeface="+mj-lt"/>
              </a:rPr>
              <a:t>Dane kontaktowe  </a:t>
            </a:r>
            <a:r>
              <a:rPr lang="pl-PL" sz="800" dirty="0">
                <a:latin typeface="+mn-lt"/>
              </a:rPr>
              <a:t>www.kancelariakib.pl      |       </a:t>
            </a:r>
            <a:r>
              <a:rPr lang="pl-PL" sz="800" b="1" dirty="0">
                <a:solidFill>
                  <a:schemeClr val="tx1"/>
                </a:solidFill>
                <a:latin typeface="+mn-lt"/>
                <a:ea typeface="Cambria" panose="02040503050406030204" pitchFamily="18" charset="0"/>
                <a:cs typeface="Arial" panose="020B0604020202020204" pitchFamily="34" charset="0"/>
                <a:sym typeface="Wingdings 2" panose="05020102010507070707" pitchFamily="18" charset="2"/>
              </a:rPr>
              <a:t>Kancelaria podatkowa Patrycja Kubiesa</a:t>
            </a:r>
            <a:endParaRPr lang="pl-PL" sz="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1074AD9-1D5C-409F-A4DD-B1C066E46879}"/>
              </a:ext>
            </a:extLst>
          </p:cNvPr>
          <p:cNvSpPr txBox="1"/>
          <p:nvPr userDrawn="1"/>
        </p:nvSpPr>
        <p:spPr>
          <a:xfrm>
            <a:off x="10493498" y="6542617"/>
            <a:ext cx="1260670" cy="21300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marL="0" marR="0" lvl="0" indent="449580" algn="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pl-PL" sz="800" dirty="0">
                <a:solidFill>
                  <a:schemeClr val="accent1"/>
                </a:solidFill>
                <a:effectLst/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pl-PL" sz="800" dirty="0">
                <a:solidFill>
                  <a:schemeClr val="accent1"/>
                </a:solidFill>
                <a:effectLst/>
                <a:latin typeface="+mj-lt"/>
                <a:ea typeface="Open Sans" panose="020B0606030504020204" pitchFamily="34" charset="0"/>
                <a:cs typeface="Times New Roman" panose="02020603050405020304" pitchFamily="18" charset="0"/>
              </a:rPr>
              <a:t>|    </a:t>
            </a:r>
            <a:fld id="{B4D92165-A9AE-4A51-8D2C-E0CCE1F61FE4}" type="slidenum">
              <a:rPr lang="pl-PL" sz="800" smtClean="0">
                <a:solidFill>
                  <a:schemeClr val="accent1"/>
                </a:solidFill>
                <a:effectLst/>
                <a:latin typeface="+mj-lt"/>
                <a:ea typeface="Open Sans" panose="020B0606030504020204" pitchFamily="34" charset="0"/>
                <a:cs typeface="Times New Roman" panose="02020603050405020304" pitchFamily="18" charset="0"/>
              </a:rPr>
              <a:pPr marL="0" marR="0" lvl="0" indent="449580" algn="r" defTabSz="4572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pl-PL" sz="800" dirty="0">
                <a:solidFill>
                  <a:schemeClr val="accent1"/>
                </a:solidFill>
                <a:effectLst/>
                <a:latin typeface="+mj-lt"/>
                <a:ea typeface="Open Sans" panose="020B0606030504020204" pitchFamily="34" charset="0"/>
                <a:cs typeface="Times New Roman" panose="02020603050405020304" pitchFamily="18" charset="0"/>
              </a:rPr>
              <a:t> of 12   |</a:t>
            </a:r>
            <a:endParaRPr lang="pl-PL" sz="1100" dirty="0">
              <a:solidFill>
                <a:schemeClr val="accent1"/>
              </a:solidFill>
              <a:effectLst/>
              <a:latin typeface="+mj-lt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Grafika 4">
            <a:extLst>
              <a:ext uri="{FF2B5EF4-FFF2-40B4-BE49-F238E27FC236}">
                <a16:creationId xmlns:a16="http://schemas.microsoft.com/office/drawing/2014/main" id="{88021B8E-CF38-44C4-A890-A6BF01FAFA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1400" y="6573693"/>
            <a:ext cx="132853" cy="132853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DC4E42F8-698F-47C3-A4AF-5752D027474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87389" y="6573693"/>
            <a:ext cx="132853" cy="132853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FA249F93-CE1B-4AF0-B440-0787B82F79DE}"/>
              </a:ext>
            </a:extLst>
          </p:cNvPr>
          <p:cNvSpPr txBox="1"/>
          <p:nvPr userDrawn="1"/>
        </p:nvSpPr>
        <p:spPr>
          <a:xfrm>
            <a:off x="5070298" y="6537402"/>
            <a:ext cx="845824" cy="21544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pl-PL" sz="800" dirty="0">
                <a:solidFill>
                  <a:schemeClr val="tx1"/>
                </a:solidFill>
                <a:latin typeface="+mn-lt"/>
                <a:ea typeface="Cambria" panose="02040503050406030204" pitchFamily="18" charset="0"/>
                <a:cs typeface="Arial" panose="020B0604020202020204" pitchFamily="34" charset="0"/>
                <a:sym typeface="Wingdings 2" panose="05020102010507070707" pitchFamily="18" charset="2"/>
              </a:rPr>
              <a:t>+48 666 687 636 </a:t>
            </a:r>
            <a:endParaRPr lang="pl-PL" sz="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9F1F477-A216-486F-B286-BC3C57CE4177}"/>
              </a:ext>
            </a:extLst>
          </p:cNvPr>
          <p:cNvSpPr txBox="1"/>
          <p:nvPr userDrawn="1"/>
        </p:nvSpPr>
        <p:spPr>
          <a:xfrm>
            <a:off x="6221106" y="6537402"/>
            <a:ext cx="1629227" cy="21544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pl-PL" sz="800" dirty="0">
                <a:solidFill>
                  <a:schemeClr val="tx1"/>
                </a:solidFill>
                <a:latin typeface="+mn-lt"/>
                <a:ea typeface="Cambria" panose="02040503050406030204" pitchFamily="18" charset="0"/>
                <a:cs typeface="Arial" panose="020B0604020202020204" pitchFamily="34" charset="0"/>
                <a:sym typeface="Wingdings 2" panose="05020102010507070707" pitchFamily="18" charset="2"/>
              </a:rPr>
              <a:t>pkubiesa@kancelariakib.pl</a:t>
            </a:r>
            <a:endParaRPr lang="pl-PL" sz="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1445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67C42FE-33E6-4C7D-A78F-C3E90A825837}"/>
              </a:ext>
            </a:extLst>
          </p:cNvPr>
          <p:cNvSpPr txBox="1"/>
          <p:nvPr userDrawn="1"/>
        </p:nvSpPr>
        <p:spPr>
          <a:xfrm>
            <a:off x="442913" y="6545868"/>
            <a:ext cx="4877124" cy="21544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pl-PL" sz="800" dirty="0">
                <a:solidFill>
                  <a:schemeClr val="accent1"/>
                </a:solidFill>
                <a:latin typeface="+mj-lt"/>
              </a:rPr>
              <a:t>Dane kontaktowe  </a:t>
            </a:r>
            <a:r>
              <a:rPr lang="pl-PL" sz="800" dirty="0">
                <a:latin typeface="+mn-lt"/>
              </a:rPr>
              <a:t>www.kancelariakib.pl      |       </a:t>
            </a:r>
            <a:r>
              <a:rPr lang="pl-PL" sz="800" b="1" dirty="0">
                <a:solidFill>
                  <a:schemeClr val="tx1"/>
                </a:solidFill>
                <a:latin typeface="+mn-lt"/>
                <a:ea typeface="Cambria" panose="02040503050406030204" pitchFamily="18" charset="0"/>
                <a:cs typeface="Arial" panose="020B0604020202020204" pitchFamily="34" charset="0"/>
                <a:sym typeface="Wingdings 2" panose="05020102010507070707" pitchFamily="18" charset="2"/>
              </a:rPr>
              <a:t>Kancelaria podatkowa Kubiesa i Brzostowska</a:t>
            </a:r>
            <a:endParaRPr lang="pl-PL" sz="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1074AD9-1D5C-409F-A4DD-B1C066E46879}"/>
              </a:ext>
            </a:extLst>
          </p:cNvPr>
          <p:cNvSpPr txBox="1"/>
          <p:nvPr userDrawn="1"/>
        </p:nvSpPr>
        <p:spPr>
          <a:xfrm>
            <a:off x="10493498" y="6542617"/>
            <a:ext cx="1260670" cy="213007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marL="0" marR="0" lvl="0" indent="449580" algn="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pl-PL" sz="800" dirty="0">
                <a:solidFill>
                  <a:schemeClr val="accent1"/>
                </a:solidFill>
                <a:effectLst/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pl-PL" sz="800" dirty="0">
                <a:solidFill>
                  <a:schemeClr val="accent1"/>
                </a:solidFill>
                <a:effectLst/>
                <a:latin typeface="+mj-lt"/>
                <a:ea typeface="Open Sans" panose="020B0606030504020204" pitchFamily="34" charset="0"/>
                <a:cs typeface="Times New Roman" panose="02020603050405020304" pitchFamily="18" charset="0"/>
              </a:rPr>
              <a:t>|    </a:t>
            </a:r>
            <a:fld id="{B4D92165-A9AE-4A51-8D2C-E0CCE1F61FE4}" type="slidenum">
              <a:rPr lang="pl-PL" sz="800" smtClean="0">
                <a:solidFill>
                  <a:schemeClr val="accent1"/>
                </a:solidFill>
                <a:effectLst/>
                <a:latin typeface="+mj-lt"/>
                <a:ea typeface="Open Sans" panose="020B0606030504020204" pitchFamily="34" charset="0"/>
                <a:cs typeface="Times New Roman" panose="02020603050405020304" pitchFamily="18" charset="0"/>
              </a:rPr>
              <a:pPr marL="0" marR="0" lvl="0" indent="449580" algn="r" defTabSz="4572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pl-PL" sz="800" dirty="0">
                <a:solidFill>
                  <a:schemeClr val="accent1"/>
                </a:solidFill>
                <a:effectLst/>
                <a:latin typeface="+mj-lt"/>
                <a:ea typeface="Open Sans" panose="020B0606030504020204" pitchFamily="34" charset="0"/>
                <a:cs typeface="Times New Roman" panose="02020603050405020304" pitchFamily="18" charset="0"/>
              </a:rPr>
              <a:t> of 12   |</a:t>
            </a:r>
            <a:endParaRPr lang="pl-PL" sz="1100" dirty="0">
              <a:solidFill>
                <a:schemeClr val="accent1"/>
              </a:solidFill>
              <a:effectLst/>
              <a:latin typeface="+mj-lt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DC4E42F8-698F-47C3-A4AF-5752D02747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1400" y="6573693"/>
            <a:ext cx="132853" cy="132853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9F1F477-A216-486F-B286-BC3C57CE4177}"/>
              </a:ext>
            </a:extLst>
          </p:cNvPr>
          <p:cNvSpPr txBox="1"/>
          <p:nvPr userDrawn="1"/>
        </p:nvSpPr>
        <p:spPr>
          <a:xfrm>
            <a:off x="5085117" y="6537402"/>
            <a:ext cx="1629227" cy="21544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pl-PL" sz="800" dirty="0">
                <a:solidFill>
                  <a:schemeClr val="tx1"/>
                </a:solidFill>
                <a:latin typeface="+mn-lt"/>
                <a:ea typeface="Cambria" panose="02040503050406030204" pitchFamily="18" charset="0"/>
                <a:cs typeface="Arial" panose="020B0604020202020204" pitchFamily="34" charset="0"/>
                <a:sym typeface="Wingdings 2" panose="05020102010507070707" pitchFamily="18" charset="2"/>
              </a:rPr>
              <a:t>biuro@kancelariakib.pl</a:t>
            </a:r>
            <a:endParaRPr lang="pl-PL" sz="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49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F0AD1C13-A744-4702-8DC8-C836FA236677}"/>
              </a:ext>
            </a:extLst>
          </p:cNvPr>
          <p:cNvSpPr/>
          <p:nvPr userDrawn="1"/>
        </p:nvSpPr>
        <p:spPr>
          <a:xfrm>
            <a:off x="0" y="0"/>
            <a:ext cx="12192000" cy="6453188"/>
          </a:xfrm>
          <a:prstGeom prst="rect">
            <a:avLst/>
          </a:prstGeom>
          <a:gradFill flip="none" rotWithShape="1">
            <a:gsLst>
              <a:gs pos="100000">
                <a:srgbClr val="097B84"/>
              </a:gs>
              <a:gs pos="5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5BC0B83-67F9-44F7-B536-AD47A658EC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11788" y="2070735"/>
            <a:ext cx="6337300" cy="3105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pl-PL" dirty="0" err="1"/>
              <a:t>Text</a:t>
            </a:r>
            <a:endParaRPr lang="pl-PL" dirty="0"/>
          </a:p>
        </p:txBody>
      </p:sp>
      <p:sp>
        <p:nvSpPr>
          <p:cNvPr id="5" name="Symbol zastępczy obrazu 3">
            <a:extLst>
              <a:ext uri="{FF2B5EF4-FFF2-40B4-BE49-F238E27FC236}">
                <a16:creationId xmlns:a16="http://schemas.microsoft.com/office/drawing/2014/main" id="{36DD9080-9631-4416-AE78-F4D3D0CEADD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576474"/>
            <a:ext cx="4851400" cy="37050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11820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2">
            <a:extLst>
              <a:ext uri="{FF2B5EF4-FFF2-40B4-BE49-F238E27FC236}">
                <a16:creationId xmlns:a16="http://schemas.microsoft.com/office/drawing/2014/main" id="{46A2BAA4-5F7E-4457-BCBD-2C2D2AECB5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11788" y="1538374"/>
            <a:ext cx="6337300" cy="3105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pl-PL" dirty="0" err="1"/>
              <a:t>Text</a:t>
            </a:r>
            <a:endParaRPr lang="pl-PL" dirty="0"/>
          </a:p>
        </p:txBody>
      </p:sp>
      <p:sp>
        <p:nvSpPr>
          <p:cNvPr id="10" name="Symbol zastępczy obrazu 3">
            <a:extLst>
              <a:ext uri="{FF2B5EF4-FFF2-40B4-BE49-F238E27FC236}">
                <a16:creationId xmlns:a16="http://schemas.microsoft.com/office/drawing/2014/main" id="{09FA540C-23B5-432F-9BDD-278B16ACBC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576474"/>
            <a:ext cx="4851400" cy="37050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908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2">
            <a:extLst>
              <a:ext uri="{FF2B5EF4-FFF2-40B4-BE49-F238E27FC236}">
                <a16:creationId xmlns:a16="http://schemas.microsoft.com/office/drawing/2014/main" id="{46A2BAA4-5F7E-4457-BCBD-2C2D2AECB5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11788" y="1538374"/>
            <a:ext cx="6337300" cy="3105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pl-PL" dirty="0" err="1"/>
              <a:t>Text</a:t>
            </a:r>
            <a:endParaRPr lang="pl-PL" dirty="0"/>
          </a:p>
        </p:txBody>
      </p:sp>
      <p:sp>
        <p:nvSpPr>
          <p:cNvPr id="10" name="Symbol zastępczy obrazu 3">
            <a:extLst>
              <a:ext uri="{FF2B5EF4-FFF2-40B4-BE49-F238E27FC236}">
                <a16:creationId xmlns:a16="http://schemas.microsoft.com/office/drawing/2014/main" id="{09FA540C-23B5-432F-9BDD-278B16ACBC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63500"/>
            <a:ext cx="4851400" cy="63896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232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6DCA31E2-2D64-4B88-BC9C-1107BEBFFC9F}"/>
              </a:ext>
            </a:extLst>
          </p:cNvPr>
          <p:cNvSpPr/>
          <p:nvPr userDrawn="1"/>
        </p:nvSpPr>
        <p:spPr>
          <a:xfrm>
            <a:off x="0" y="72000"/>
            <a:ext cx="4851400" cy="6381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07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2">
            <a:extLst>
              <a:ext uri="{FF2B5EF4-FFF2-40B4-BE49-F238E27FC236}">
                <a16:creationId xmlns:a16="http://schemas.microsoft.com/office/drawing/2014/main" id="{46A2BAA4-5F7E-4457-BCBD-2C2D2AECB5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692150"/>
            <a:ext cx="11306175" cy="3105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pl-PL" dirty="0" err="1"/>
              <a:t>Text</a:t>
            </a:r>
            <a:endParaRPr lang="pl-PL" dirty="0"/>
          </a:p>
        </p:txBody>
      </p:sp>
      <p:sp>
        <p:nvSpPr>
          <p:cNvPr id="5" name="Symbol zastępczy tekstu 2">
            <a:extLst>
              <a:ext uri="{FF2B5EF4-FFF2-40B4-BE49-F238E27FC236}">
                <a16:creationId xmlns:a16="http://schemas.microsoft.com/office/drawing/2014/main" id="{E1415008-FD76-4C2E-974C-885E12DAAB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913" y="1143000"/>
            <a:ext cx="11306175" cy="3105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pl-PL" dirty="0" err="1"/>
              <a:t>Text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030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2">
            <a:extLst>
              <a:ext uri="{FF2B5EF4-FFF2-40B4-BE49-F238E27FC236}">
                <a16:creationId xmlns:a16="http://schemas.microsoft.com/office/drawing/2014/main" id="{46A2BAA4-5F7E-4457-BCBD-2C2D2AECB5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692150"/>
            <a:ext cx="11306175" cy="3105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pl-PL" dirty="0" err="1"/>
              <a:t>Text</a:t>
            </a:r>
            <a:endParaRPr lang="pl-PL" dirty="0"/>
          </a:p>
        </p:txBody>
      </p:sp>
      <p:sp>
        <p:nvSpPr>
          <p:cNvPr id="5" name="Symbol zastępczy tekstu 2">
            <a:extLst>
              <a:ext uri="{FF2B5EF4-FFF2-40B4-BE49-F238E27FC236}">
                <a16:creationId xmlns:a16="http://schemas.microsoft.com/office/drawing/2014/main" id="{E1415008-FD76-4C2E-974C-885E12DAAB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913" y="1143000"/>
            <a:ext cx="11306175" cy="3105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pl-PL" dirty="0" err="1"/>
              <a:t>Text</a:t>
            </a:r>
            <a:endParaRPr lang="pl-PL" dirty="0"/>
          </a:p>
        </p:txBody>
      </p:sp>
      <p:sp>
        <p:nvSpPr>
          <p:cNvPr id="10" name="Symbol zastępczy obrazu 3">
            <a:extLst>
              <a:ext uri="{FF2B5EF4-FFF2-40B4-BE49-F238E27FC236}">
                <a16:creationId xmlns:a16="http://schemas.microsoft.com/office/drawing/2014/main" id="{8CAE4C76-97F5-44F5-B0F5-BE168E6780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2913" y="2112159"/>
            <a:ext cx="2520000" cy="35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382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obrazu 3">
            <a:extLst>
              <a:ext uri="{FF2B5EF4-FFF2-40B4-BE49-F238E27FC236}">
                <a16:creationId xmlns:a16="http://schemas.microsoft.com/office/drawing/2014/main" id="{09FA540C-23B5-432F-9BDD-278B16ACBC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340600" y="1576474"/>
            <a:ext cx="4851400" cy="37050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pl-PL"/>
          </a:p>
        </p:txBody>
      </p:sp>
      <p:sp>
        <p:nvSpPr>
          <p:cNvPr id="5" name="Symbol zastępczy tekstu 2">
            <a:extLst>
              <a:ext uri="{FF2B5EF4-FFF2-40B4-BE49-F238E27FC236}">
                <a16:creationId xmlns:a16="http://schemas.microsoft.com/office/drawing/2014/main" id="{EBC173AC-EA46-4EE9-B9F8-23B7727C19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3" y="692150"/>
            <a:ext cx="11306175" cy="3105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pl-PL" dirty="0" err="1"/>
              <a:t>Text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37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221C48C1-6FBB-428A-82D5-9C9B9848862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629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824901C2-3150-4713-B0C3-E6CB8BA1095F}"/>
              </a:ext>
            </a:extLst>
          </p:cNvPr>
          <p:cNvSpPr/>
          <p:nvPr userDrawn="1"/>
        </p:nvSpPr>
        <p:spPr>
          <a:xfrm>
            <a:off x="0" y="-712"/>
            <a:ext cx="12192000" cy="72000"/>
          </a:xfrm>
          <a:prstGeom prst="rect">
            <a:avLst/>
          </a:prstGeom>
          <a:gradFill flip="none" rotWithShape="1">
            <a:gsLst>
              <a:gs pos="100000">
                <a:srgbClr val="097B84"/>
              </a:gs>
              <a:gs pos="51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983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8" r:id="rId4"/>
    <p:sldLayoutId id="2147483659" r:id="rId5"/>
    <p:sldLayoutId id="2147483660" r:id="rId6"/>
    <p:sldLayoutId id="2147483662" r:id="rId7"/>
    <p:sldLayoutId id="2147483661" r:id="rId8"/>
    <p:sldLayoutId id="2147483649" r:id="rId9"/>
    <p:sldLayoutId id="2147483666" r:id="rId10"/>
    <p:sldLayoutId id="2147483667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65" userDrawn="1">
          <p15:clr>
            <a:srgbClr val="F26B43"/>
          </p15:clr>
        </p15:guide>
        <p15:guide id="2" pos="279" userDrawn="1">
          <p15:clr>
            <a:srgbClr val="F26B43"/>
          </p15:clr>
        </p15:guide>
        <p15:guide id="3" pos="7401" userDrawn="1">
          <p15:clr>
            <a:srgbClr val="F26B43"/>
          </p15:clr>
        </p15:guide>
        <p15:guide id="4" orient="horz" pos="436" userDrawn="1">
          <p15:clr>
            <a:srgbClr val="F26B43"/>
          </p15:clr>
        </p15:guide>
        <p15:guide id="5" pos="3409" userDrawn="1">
          <p15:clr>
            <a:srgbClr val="F26B43"/>
          </p15:clr>
        </p15:guide>
        <p15:guide id="6" pos="3056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1DF183AD-E663-4759-8FAD-A7069AD49D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3421" y="2570356"/>
            <a:ext cx="8605870" cy="2263237"/>
          </a:xfrm>
        </p:spPr>
        <p:txBody>
          <a:bodyPr/>
          <a:lstStyle/>
          <a:p>
            <a:r>
              <a:rPr lang="en-GB" sz="3200" dirty="0" err="1"/>
              <a:t>Informacja</a:t>
            </a:r>
            <a:r>
              <a:rPr lang="en-GB" sz="3200" dirty="0"/>
              <a:t> o </a:t>
            </a:r>
            <a:r>
              <a:rPr lang="en-GB" sz="3200" dirty="0" err="1"/>
              <a:t>realizowanej</a:t>
            </a:r>
            <a:r>
              <a:rPr lang="en-GB" sz="3200" dirty="0"/>
              <a:t> </a:t>
            </a:r>
            <a:r>
              <a:rPr lang="en-GB" sz="3200" dirty="0" err="1"/>
              <a:t>strategii</a:t>
            </a:r>
            <a:r>
              <a:rPr lang="en-GB" sz="3200" dirty="0"/>
              <a:t> </a:t>
            </a:r>
            <a:r>
              <a:rPr lang="en-GB" sz="3200" dirty="0" err="1"/>
              <a:t>podatkowej</a:t>
            </a:r>
            <a:endParaRPr lang="pl-PL" sz="3200" dirty="0"/>
          </a:p>
          <a:p>
            <a:endParaRPr lang="pl-PL" dirty="0"/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DD12B29D-AFB8-47EC-AFA6-5BD85DCC2E15}"/>
              </a:ext>
            </a:extLst>
          </p:cNvPr>
          <p:cNvCxnSpPr>
            <a:cxnSpLocks/>
          </p:cNvCxnSpPr>
          <p:nvPr/>
        </p:nvCxnSpPr>
        <p:spPr>
          <a:xfrm>
            <a:off x="8685213" y="2216314"/>
            <a:ext cx="306387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417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pl-PL" dirty="0"/>
              <a:t>Formy współpracy z organami KAS</a:t>
            </a:r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646331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nie podejmowała dobrowolnych form współpracy z organami Krajowej Administracji Skarbowej.</a:t>
            </a:r>
            <a:endParaRPr lang="en-GB" dirty="0"/>
          </a:p>
          <a:p>
            <a:endParaRPr lang="en-GB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2085603"/>
            <a:ext cx="11527900" cy="646331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/>
              <a:t>Spółka nie przekazywała informacji do Szefa Krajowej Administracji Skarbowej informacji o schematach podatkowych.</a:t>
            </a:r>
            <a:endParaRPr lang="en-GB" dirty="0"/>
          </a:p>
          <a:p>
            <a:endParaRPr lang="en-GB" dirty="0"/>
          </a:p>
        </p:txBody>
      </p:sp>
      <p:sp>
        <p:nvSpPr>
          <p:cNvPr id="5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 txBox="1">
            <a:spLocks/>
          </p:cNvSpPr>
          <p:nvPr/>
        </p:nvSpPr>
        <p:spPr>
          <a:xfrm>
            <a:off x="223813" y="1439272"/>
            <a:ext cx="11314593" cy="62856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Schematy podatkowe MDR</a:t>
            </a:r>
          </a:p>
          <a:p>
            <a:endParaRPr lang="pl-PL" dirty="0"/>
          </a:p>
        </p:txBody>
      </p:sp>
      <p:sp>
        <p:nvSpPr>
          <p:cNvPr id="6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 txBox="1">
            <a:spLocks/>
          </p:cNvSpPr>
          <p:nvPr/>
        </p:nvSpPr>
        <p:spPr>
          <a:xfrm>
            <a:off x="223813" y="3008933"/>
            <a:ext cx="11314593" cy="62856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Obowiązki podatkowe</a:t>
            </a:r>
          </a:p>
          <a:p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3488362"/>
            <a:ext cx="11527900" cy="2308324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 err="1"/>
              <a:t>Sufigs</a:t>
            </a:r>
            <a:r>
              <a:rPr lang="pl-PL" dirty="0"/>
              <a:t> sp. z o.o realizuje obowiązk</a:t>
            </a:r>
            <a:r>
              <a:rPr lang="en-GB" dirty="0"/>
              <a:t>i</a:t>
            </a:r>
            <a:r>
              <a:rPr lang="pl-PL" dirty="0"/>
              <a:t> podatkow</a:t>
            </a:r>
            <a:r>
              <a:rPr lang="en-GB" dirty="0"/>
              <a:t>e</a:t>
            </a:r>
            <a:r>
              <a:rPr lang="pl-PL" dirty="0"/>
              <a:t> z zakresu: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Podatek dochodowy od osób prawnych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Podatek od towarów i usług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Podatek od nieruchomości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Podatek od środków transportowych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Podatek od czynności cywilnoprawnych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Podatek dochodowy od osób fizycznych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579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pl-PL" dirty="0"/>
              <a:t>Transakcje z podmiotami powiązanymi</a:t>
            </a:r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923330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/>
              <a:t>Jednym z kluczowych elementów jest raportowanie transakcji i zdarzeń w ramach przepisów o cenach transferowych. </a:t>
            </a:r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wypełniając obowiązki z zakresu cen transferowych ustala ceny transakcji grupowych stosowanie do art. 11c ustawy o podatku dochodowym od osób prawnych.</a:t>
            </a:r>
            <a:endParaRPr lang="en-GB" dirty="0"/>
          </a:p>
        </p:txBody>
      </p:sp>
      <p:sp>
        <p:nvSpPr>
          <p:cNvPr id="5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 txBox="1">
            <a:spLocks/>
          </p:cNvSpPr>
          <p:nvPr/>
        </p:nvSpPr>
        <p:spPr>
          <a:xfrm>
            <a:off x="223813" y="2116404"/>
            <a:ext cx="11314593" cy="62856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Informacje planowanych lub podejmowanych przez podatnika działaniach restrukturyzacyjnych mogących mieć wpływ na wysokość zobowiązań podatkowych podatnika lub podmiotów powiązanych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324398" y="3530791"/>
            <a:ext cx="11527900" cy="646331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nie przeprowadza działań restrukturyzacyjnych.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366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pl-PL" dirty="0"/>
              <a:t>Informacje o złożonych przez podatnika wnioskach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2862322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nie składał wniosku o wydanie ogólnej interpretacji podatkowej, o której mowa w art. 14a § 1 Ordynacji podatkowej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err="1"/>
              <a:t>Sufigs</a:t>
            </a:r>
            <a:r>
              <a:rPr lang="pl-PL" dirty="0"/>
              <a:t> sp. z o.o nie składał wniosków o wydanie </a:t>
            </a:r>
            <a:r>
              <a:rPr lang="en-GB" dirty="0" err="1"/>
              <a:t>indywidualnej</a:t>
            </a:r>
            <a:r>
              <a:rPr lang="pl-PL" dirty="0"/>
              <a:t> interpretacji podatkowej, o której mowa w art. 14a § 1 Ordynacji podatkowej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posiada wydane wiążące informacje stawkowe o której mowa w art. 42a ustawy o podatku od towarów i usług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posiada wydane wiążące informacje akcyzowe o której mowa w art. 7d ust. 1 ustawy z dnia 6 grudnia 2008 r. o podatku akcyzowym</a:t>
            </a:r>
          </a:p>
          <a:p>
            <a:pPr marL="342900" indent="-342900">
              <a:buFont typeface="+mj-lt"/>
              <a:buAutoNum type="arabicPeriod"/>
            </a:pPr>
            <a:endParaRPr lang="pl-PL" dirty="0"/>
          </a:p>
          <a:p>
            <a:endParaRPr lang="en-GB" dirty="0"/>
          </a:p>
        </p:txBody>
      </p:sp>
      <p:sp>
        <p:nvSpPr>
          <p:cNvPr id="5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 txBox="1">
            <a:spLocks/>
          </p:cNvSpPr>
          <p:nvPr/>
        </p:nvSpPr>
        <p:spPr>
          <a:xfrm>
            <a:off x="330467" y="4054932"/>
            <a:ext cx="11314593" cy="62856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Raje podatkowe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4683499"/>
            <a:ext cx="11527900" cy="923330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nie przeprowadza transakcji z podmiotami z krajów stosujących szkodliwą konkurencję podatkową wskazanych podstawie art. 11j, ust.2 ustawy o podatku dochodowym od osób prawnych.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22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en-GB" dirty="0"/>
              <a:t>Dane </a:t>
            </a:r>
            <a:r>
              <a:rPr lang="en-GB" dirty="0" err="1"/>
              <a:t>podmiotu</a:t>
            </a:r>
            <a:r>
              <a:rPr lang="en-GB" dirty="0"/>
              <a:t> </a:t>
            </a:r>
            <a:r>
              <a:rPr lang="en-GB" dirty="0" err="1"/>
              <a:t>realizującego</a:t>
            </a:r>
            <a:r>
              <a:rPr lang="en-GB" dirty="0"/>
              <a:t> </a:t>
            </a:r>
            <a:r>
              <a:rPr lang="en-GB" dirty="0" err="1"/>
              <a:t>obowiązek</a:t>
            </a:r>
            <a:r>
              <a:rPr lang="en-GB" dirty="0"/>
              <a:t> </a:t>
            </a:r>
            <a:r>
              <a:rPr lang="en-GB" dirty="0" err="1"/>
              <a:t>strategii</a:t>
            </a:r>
            <a:r>
              <a:rPr lang="en-GB" dirty="0"/>
              <a:t> </a:t>
            </a:r>
            <a:r>
              <a:rPr lang="en-GB" dirty="0" err="1"/>
              <a:t>podatkowej</a:t>
            </a:r>
            <a:endParaRPr lang="pl-PL" dirty="0"/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150830" y="1507672"/>
            <a:ext cx="11527900" cy="2577565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600" b="1" u="sng" dirty="0"/>
              <a:t>SUFIGS Sp. z o.o. </a:t>
            </a:r>
            <a:endParaRPr lang="en-GB" sz="2600" b="1" u="sng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600" dirty="0"/>
              <a:t>z siedzibą w Tarnowie, ul. Czysta 5, </a:t>
            </a:r>
            <a:endParaRPr lang="en-GB" sz="26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600" dirty="0"/>
              <a:t>NIP: 9930246361, </a:t>
            </a:r>
            <a:endParaRPr lang="en-GB" sz="26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600" dirty="0"/>
              <a:t>Zarejestrowana </a:t>
            </a:r>
            <a:r>
              <a:rPr lang="en-GB" sz="2600" dirty="0"/>
              <a:t>pod n</a:t>
            </a:r>
            <a:r>
              <a:rPr lang="pl-PL" sz="2600" dirty="0"/>
              <a:t>umer</a:t>
            </a:r>
            <a:r>
              <a:rPr lang="en-GB" sz="2600" dirty="0" err="1"/>
              <a:t>em</a:t>
            </a:r>
            <a:r>
              <a:rPr lang="pl-PL" sz="2600" dirty="0"/>
              <a:t> KRS: 0000025257 w Sądzie Rejonowym w Tarnowie, </a:t>
            </a:r>
            <a:endParaRPr lang="en-GB" sz="2600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2600" dirty="0"/>
              <a:t>Kapitał zakładowy: 664 500 zł</a:t>
            </a:r>
          </a:p>
        </p:txBody>
      </p:sp>
    </p:spTree>
    <p:extLst>
      <p:ext uri="{BB962C8B-B14F-4D97-AF65-F5344CB8AC3E}">
        <p14:creationId xmlns:p14="http://schemas.microsoft.com/office/powerpoint/2010/main" val="257624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en-GB" dirty="0" err="1"/>
              <a:t>Opis</a:t>
            </a:r>
            <a:r>
              <a:rPr lang="en-GB" dirty="0"/>
              <a:t> </a:t>
            </a:r>
            <a:r>
              <a:rPr lang="en-GB" dirty="0" err="1"/>
              <a:t>podmiotu</a:t>
            </a:r>
            <a:r>
              <a:rPr lang="en-GB" dirty="0"/>
              <a:t> </a:t>
            </a:r>
            <a:r>
              <a:rPr lang="en-GB" dirty="0" err="1"/>
              <a:t>realizującego</a:t>
            </a:r>
            <a:r>
              <a:rPr lang="en-GB" dirty="0"/>
              <a:t> </a:t>
            </a:r>
            <a:r>
              <a:rPr lang="en-GB" dirty="0" err="1"/>
              <a:t>obowiązek</a:t>
            </a:r>
            <a:r>
              <a:rPr lang="en-GB" dirty="0"/>
              <a:t> </a:t>
            </a:r>
            <a:r>
              <a:rPr lang="en-GB" dirty="0" err="1"/>
              <a:t>strategii</a:t>
            </a:r>
            <a:r>
              <a:rPr lang="en-GB" dirty="0"/>
              <a:t> </a:t>
            </a:r>
            <a:r>
              <a:rPr lang="en-GB" dirty="0" err="1"/>
              <a:t>podatkowej</a:t>
            </a:r>
            <a:endParaRPr lang="pl-PL" dirty="0"/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594008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/>
              <a:t>W</a:t>
            </a:r>
            <a:r>
              <a:rPr lang="pl-PL" dirty="0"/>
              <a:t> związku z dążeniem SUFIGS </a:t>
            </a:r>
            <a:r>
              <a:rPr lang="en-GB" dirty="0"/>
              <a:t>sp. z </a:t>
            </a:r>
            <a:r>
              <a:rPr lang="en-GB" dirty="0" err="1"/>
              <a:t>o.o</a:t>
            </a:r>
            <a:r>
              <a:rPr lang="en-GB" dirty="0"/>
              <a:t>. ( </a:t>
            </a:r>
            <a:r>
              <a:rPr lang="en-GB" dirty="0" err="1"/>
              <a:t>dalej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: </a:t>
            </a:r>
            <a:r>
              <a:rPr lang="pl-PL" dirty="0"/>
              <a:t>SUFIGS</a:t>
            </a:r>
            <a:r>
              <a:rPr lang="en-GB" dirty="0"/>
              <a:t>) do </a:t>
            </a:r>
            <a:r>
              <a:rPr lang="en-GB" dirty="0" err="1"/>
              <a:t>prawidłowego</a:t>
            </a:r>
            <a:r>
              <a:rPr lang="en-GB" dirty="0"/>
              <a:t> </a:t>
            </a:r>
            <a:r>
              <a:rPr lang="en-GB" dirty="0" err="1"/>
              <a:t>zarządzania</a:t>
            </a:r>
            <a:r>
              <a:rPr lang="en-GB" dirty="0"/>
              <a:t> </a:t>
            </a:r>
            <a:r>
              <a:rPr lang="en-GB" dirty="0" err="1"/>
              <a:t>podatkami</a:t>
            </a:r>
            <a:r>
              <a:rPr lang="en-GB" dirty="0"/>
              <a:t> </a:t>
            </a:r>
            <a:r>
              <a:rPr lang="en-GB" dirty="0" err="1"/>
              <a:t>zgodnie</a:t>
            </a:r>
            <a:r>
              <a:rPr lang="en-GB" dirty="0"/>
              <a:t> z </a:t>
            </a:r>
            <a:r>
              <a:rPr lang="en-GB" dirty="0" err="1"/>
              <a:t>praktyką</a:t>
            </a:r>
            <a:r>
              <a:rPr lang="en-GB" dirty="0"/>
              <a:t> </a:t>
            </a:r>
            <a:r>
              <a:rPr lang="en-GB" dirty="0" err="1"/>
              <a:t>uczciwości</a:t>
            </a:r>
            <a:r>
              <a:rPr lang="en-GB" dirty="0"/>
              <a:t> </a:t>
            </a:r>
            <a:r>
              <a:rPr lang="en-GB" dirty="0" err="1"/>
              <a:t>podatników</a:t>
            </a:r>
            <a:r>
              <a:rPr lang="en-GB" dirty="0"/>
              <a:t> </a:t>
            </a:r>
            <a:r>
              <a:rPr lang="en-GB" dirty="0" err="1"/>
              <a:t>oraz</a:t>
            </a:r>
            <a:r>
              <a:rPr lang="en-GB" dirty="0"/>
              <a:t> </a:t>
            </a:r>
            <a:r>
              <a:rPr lang="en-GB" dirty="0" err="1"/>
              <a:t>rzetelności</a:t>
            </a:r>
            <a:r>
              <a:rPr lang="en-GB" dirty="0"/>
              <a:t> </a:t>
            </a:r>
            <a:r>
              <a:rPr lang="en-GB" dirty="0" err="1"/>
              <a:t>dokonywanych</a:t>
            </a:r>
            <a:r>
              <a:rPr lang="en-GB" dirty="0"/>
              <a:t> </a:t>
            </a:r>
            <a:r>
              <a:rPr lang="en-GB" dirty="0" err="1"/>
              <a:t>rozliczeń</a:t>
            </a:r>
            <a:r>
              <a:rPr lang="en-GB" dirty="0"/>
              <a:t> </a:t>
            </a:r>
            <a:r>
              <a:rPr lang="en-GB" dirty="0" err="1"/>
              <a:t>podatkowych</a:t>
            </a:r>
            <a:r>
              <a:rPr lang="en-GB" dirty="0"/>
              <a:t>, </a:t>
            </a:r>
            <a:r>
              <a:rPr lang="en-GB" dirty="0" err="1"/>
              <a:t>mając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uwadze</a:t>
            </a:r>
            <a:r>
              <a:rPr lang="en-GB" dirty="0"/>
              <a:t>, </a:t>
            </a:r>
            <a:r>
              <a:rPr lang="en-GB" dirty="0" err="1"/>
              <a:t>że</a:t>
            </a:r>
            <a:r>
              <a:rPr lang="en-GB" dirty="0"/>
              <a:t> </a:t>
            </a:r>
            <a:r>
              <a:rPr lang="en-GB" dirty="0" err="1"/>
              <a:t>wpływy</a:t>
            </a:r>
            <a:r>
              <a:rPr lang="en-GB" dirty="0"/>
              <a:t> </a:t>
            </a:r>
            <a:r>
              <a:rPr lang="en-GB" dirty="0" err="1"/>
              <a:t>podatkowe</a:t>
            </a:r>
            <a:r>
              <a:rPr lang="en-GB" dirty="0"/>
              <a:t> </a:t>
            </a:r>
            <a:r>
              <a:rPr lang="en-GB" dirty="0" err="1"/>
              <a:t>przyczyniają</a:t>
            </a:r>
            <a:r>
              <a:rPr lang="en-GB" dirty="0"/>
              <a:t> </a:t>
            </a:r>
            <a:r>
              <a:rPr lang="en-GB" dirty="0" err="1"/>
              <a:t>się</a:t>
            </a:r>
            <a:r>
              <a:rPr lang="en-GB" dirty="0"/>
              <a:t> do </a:t>
            </a:r>
            <a:r>
              <a:rPr lang="en-GB" dirty="0" err="1"/>
              <a:t>rozwoju</a:t>
            </a:r>
            <a:r>
              <a:rPr lang="en-GB" dirty="0"/>
              <a:t> </a:t>
            </a:r>
            <a:r>
              <a:rPr lang="en-GB" dirty="0" err="1"/>
              <a:t>gospodarczego</a:t>
            </a:r>
            <a:r>
              <a:rPr lang="en-GB" dirty="0"/>
              <a:t> w </a:t>
            </a:r>
            <a:r>
              <a:rPr lang="en-GB" dirty="0" err="1"/>
              <a:t>kraju</a:t>
            </a:r>
            <a:r>
              <a:rPr lang="en-GB" dirty="0"/>
              <a:t> w </a:t>
            </a:r>
            <a:r>
              <a:rPr lang="en-GB" dirty="0" err="1"/>
              <a:t>którym</a:t>
            </a:r>
            <a:r>
              <a:rPr lang="en-GB" dirty="0"/>
              <a:t> </a:t>
            </a:r>
            <a:r>
              <a:rPr lang="en-GB" dirty="0" err="1"/>
              <a:t>prowadzimy</a:t>
            </a:r>
            <a:r>
              <a:rPr lang="en-GB" dirty="0"/>
              <a:t> </a:t>
            </a:r>
            <a:r>
              <a:rPr lang="en-GB" dirty="0" err="1"/>
              <a:t>działalność</a:t>
            </a:r>
            <a:r>
              <a:rPr lang="en-GB" dirty="0"/>
              <a:t> </a:t>
            </a:r>
            <a:r>
              <a:rPr lang="en-GB" dirty="0" err="1"/>
              <a:t>gospodarczą</a:t>
            </a:r>
            <a:r>
              <a:rPr lang="en-GB" dirty="0"/>
              <a:t>, </a:t>
            </a:r>
            <a:r>
              <a:rPr lang="pl-PL" dirty="0"/>
              <a:t>poniżej przedstawiamy informację o realizowanej strategii podatkowej</a:t>
            </a:r>
            <a:r>
              <a:rPr lang="en-GB" dirty="0"/>
              <a:t> </a:t>
            </a:r>
            <a:r>
              <a:rPr lang="en-GB" dirty="0" err="1"/>
              <a:t>zgodnie</a:t>
            </a:r>
            <a:r>
              <a:rPr lang="en-GB" dirty="0"/>
              <a:t> z </a:t>
            </a:r>
            <a:r>
              <a:rPr lang="pl-PL" dirty="0"/>
              <a:t>art. 27c ustawy o podatku dochodowym od osób Prawnych</a:t>
            </a:r>
            <a:r>
              <a:rPr lang="en-GB" dirty="0"/>
              <a:t>.</a:t>
            </a:r>
          </a:p>
          <a:p>
            <a:pPr algn="just"/>
            <a:r>
              <a:rPr lang="pl-PL" dirty="0"/>
              <a:t>Początki działalności </a:t>
            </a:r>
            <a:r>
              <a:rPr lang="en-GB" dirty="0" err="1"/>
              <a:t>Spółki</a:t>
            </a:r>
            <a:r>
              <a:rPr lang="en-GB" dirty="0"/>
              <a:t> </a:t>
            </a:r>
            <a:r>
              <a:rPr lang="pl-PL" dirty="0"/>
              <a:t>przypadają na początek 2001 roku, kiedy to o</a:t>
            </a:r>
            <a:r>
              <a:rPr lang="en-GB" dirty="0" err="1"/>
              <a:t>tw</a:t>
            </a:r>
            <a:r>
              <a:rPr lang="pl-PL" dirty="0"/>
              <a:t>orzono spółkę zajmującą się sprzedażą hurtową materiałów budowlanych. </a:t>
            </a:r>
          </a:p>
          <a:p>
            <a:pPr algn="just"/>
            <a:r>
              <a:rPr lang="pl-PL" dirty="0"/>
              <a:t>Na dzień dzisiejszy SUFIGS może zaprosić swoich klientów do:</a:t>
            </a:r>
          </a:p>
          <a:p>
            <a:pPr algn="just"/>
            <a:r>
              <a:rPr lang="pl-PL" dirty="0"/>
              <a:t>1) profesjonalnego Centrum Budownictwa PSB </a:t>
            </a:r>
            <a:r>
              <a:rPr lang="pl-PL" dirty="0" err="1"/>
              <a:t>Sufigs</a:t>
            </a:r>
            <a:r>
              <a:rPr lang="pl-PL" dirty="0"/>
              <a:t> </a:t>
            </a:r>
            <a:r>
              <a:rPr lang="pl-PL" dirty="0" err="1"/>
              <a:t>Profi</a:t>
            </a:r>
            <a:r>
              <a:rPr lang="pl-PL" dirty="0"/>
              <a:t> w Tarnowie – gdzie zarazem jest Centrala firmy</a:t>
            </a:r>
          </a:p>
          <a:p>
            <a:pPr algn="just"/>
            <a:r>
              <a:rPr lang="pl-PL" dirty="0"/>
              <a:t>2) czterech składów budowlanych zlokalizowanych w Dębicy, Wieliczce, Nowym Sączu oraz Rzeszowie</a:t>
            </a:r>
          </a:p>
          <a:p>
            <a:pPr algn="just"/>
            <a:r>
              <a:rPr lang="pl-PL" dirty="0"/>
              <a:t>3) jednego z najnowocześniejszych w Polsce Marketów Budowlano – Wykończeniowych </a:t>
            </a:r>
            <a:r>
              <a:rPr lang="pl-PL" dirty="0" err="1"/>
              <a:t>Sufigs</a:t>
            </a:r>
            <a:r>
              <a:rPr lang="pl-PL" dirty="0"/>
              <a:t> Mrówka w Tarnowie o powierzchni blisko 3 500 m2 – z ogrodem zewnętrznym. </a:t>
            </a:r>
          </a:p>
          <a:p>
            <a:pPr algn="just"/>
            <a:endParaRPr lang="pl-PL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dirty="0"/>
              <a:t>Strategia podatkowa, którą udostępniamy Państwu zawiera wszelkie wymagane przepisami prawa podatkowego elementy. Dodatkowo podzieliliśmy się w dokumencie informacjami, które nie są obligatoryjne, ale pomogą Państwu zrozumieć nasz biznes oraz nasze podejście do realizacji obowiązków podatkowych. </a:t>
            </a:r>
            <a:endParaRPr lang="en-GB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 err="1"/>
              <a:t>Podpis</a:t>
            </a:r>
            <a:r>
              <a:rPr lang="en-GB" dirty="0"/>
              <a:t>: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/>
              <a:t>Data: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796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en-GB" dirty="0" err="1"/>
              <a:t>Strategia</a:t>
            </a:r>
            <a:r>
              <a:rPr lang="en-GB" dirty="0"/>
              <a:t> </a:t>
            </a:r>
            <a:r>
              <a:rPr lang="en-GB" dirty="0" err="1"/>
              <a:t>biznesowa</a:t>
            </a:r>
            <a:r>
              <a:rPr lang="en-GB" dirty="0"/>
              <a:t> </a:t>
            </a:r>
            <a:r>
              <a:rPr lang="en-GB" dirty="0" err="1"/>
              <a:t>podmiotu</a:t>
            </a:r>
            <a:r>
              <a:rPr lang="en-GB" dirty="0"/>
              <a:t> </a:t>
            </a:r>
            <a:r>
              <a:rPr lang="en-GB" dirty="0" err="1"/>
              <a:t>realizującego</a:t>
            </a:r>
            <a:r>
              <a:rPr lang="en-GB" dirty="0"/>
              <a:t> </a:t>
            </a:r>
            <a:r>
              <a:rPr lang="en-GB" dirty="0" err="1"/>
              <a:t>obowiązek</a:t>
            </a:r>
            <a:r>
              <a:rPr lang="en-GB" dirty="0"/>
              <a:t> </a:t>
            </a:r>
            <a:r>
              <a:rPr lang="en-GB" dirty="0" err="1"/>
              <a:t>strategii</a:t>
            </a:r>
            <a:r>
              <a:rPr lang="en-GB" dirty="0"/>
              <a:t> </a:t>
            </a:r>
            <a:r>
              <a:rPr lang="en-GB" dirty="0" err="1"/>
              <a:t>podatkowej</a:t>
            </a:r>
            <a:endParaRPr lang="pl-PL" dirty="0"/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3139321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algn="l"/>
            <a:endParaRPr lang="en-GB" b="0" i="0" dirty="0">
              <a:solidFill>
                <a:srgbClr val="585858"/>
              </a:solidFill>
              <a:effectLst/>
              <a:latin typeface="Play"/>
            </a:endParaRPr>
          </a:p>
          <a:p>
            <a:pPr algn="l"/>
            <a:endParaRPr lang="en-GB" dirty="0">
              <a:solidFill>
                <a:srgbClr val="585858"/>
              </a:solidFill>
              <a:latin typeface="Play"/>
            </a:endParaRPr>
          </a:p>
          <a:p>
            <a:pPr algn="l"/>
            <a:r>
              <a:rPr lang="pl-PL" dirty="0"/>
              <a:t>Funkcjonujemy na rynku hurtowni materiałów budowalnych od ponad 25 lat. Spółka posiada szerokie doświadczenie i rozbudowane kontakty z innymi podmiotami z branży zarówno od strony dostawców jak i odbiorców.  </a:t>
            </a:r>
          </a:p>
          <a:p>
            <a:pPr algn="l"/>
            <a:br>
              <a:rPr lang="pl-PL" dirty="0"/>
            </a:br>
            <a:r>
              <a:rPr lang="pl-PL" dirty="0"/>
              <a:t>Współpracujemy z szeroką gamą klientów z Polski i Europy.</a:t>
            </a:r>
          </a:p>
          <a:p>
            <a:pPr algn="l"/>
            <a:br>
              <a:rPr lang="pl-PL" dirty="0"/>
            </a:br>
            <a:r>
              <a:rPr lang="pl-PL" dirty="0"/>
              <a:t>Nasza ambicja i determinacja w dążeniu do doskonałości prowadzi nas stale do poszerzania grupy zadowolonych klientów.  </a:t>
            </a:r>
          </a:p>
          <a:p>
            <a:pPr algn="l"/>
            <a:br>
              <a:rPr lang="pl-PL" dirty="0"/>
            </a:b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84020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en-GB" dirty="0" err="1"/>
              <a:t>Podstawowe</a:t>
            </a:r>
            <a:r>
              <a:rPr lang="en-GB" dirty="0"/>
              <a:t> </a:t>
            </a:r>
            <a:r>
              <a:rPr lang="en-GB" dirty="0" err="1"/>
              <a:t>zasady</a:t>
            </a:r>
            <a:r>
              <a:rPr lang="en-GB" dirty="0"/>
              <a:t> </a:t>
            </a:r>
            <a:r>
              <a:rPr lang="en-GB" dirty="0" err="1"/>
              <a:t>podatkowe</a:t>
            </a:r>
            <a:endParaRPr lang="pl-PL" dirty="0"/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2585323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 err="1"/>
              <a:t>Sufigs</a:t>
            </a:r>
            <a:r>
              <a:rPr lang="pl-PL" dirty="0"/>
              <a:t> Sp. z o.o w działalności stosuje zasady podatkowe będące filarem transparentności podatkowej: 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Przestrzegamy wszystkich przepisów prawa podatkowego. </a:t>
            </a: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err="1"/>
              <a:t>Współpracujemy</a:t>
            </a:r>
            <a:r>
              <a:rPr lang="en-GB" dirty="0"/>
              <a:t> z </a:t>
            </a:r>
            <a:r>
              <a:rPr lang="en-GB" dirty="0" err="1"/>
              <a:t>doradcami</a:t>
            </a:r>
            <a:r>
              <a:rPr lang="en-GB" dirty="0"/>
              <a:t> </a:t>
            </a:r>
            <a:r>
              <a:rPr lang="en-GB" dirty="0" err="1"/>
              <a:t>podatkowymi</a:t>
            </a:r>
            <a:r>
              <a:rPr lang="en-GB" dirty="0"/>
              <a:t>, a </a:t>
            </a:r>
            <a:r>
              <a:rPr lang="en-GB" dirty="0" err="1"/>
              <a:t>tym</a:t>
            </a:r>
            <a:r>
              <a:rPr lang="en-GB" dirty="0"/>
              <a:t> </a:t>
            </a:r>
            <a:r>
              <a:rPr lang="en-GB" dirty="0" err="1"/>
              <a:t>samym</a:t>
            </a:r>
            <a:r>
              <a:rPr lang="en-GB" dirty="0"/>
              <a:t> </a:t>
            </a:r>
            <a:r>
              <a:rPr lang="en-GB" dirty="0" err="1"/>
              <a:t>kluczwe</a:t>
            </a:r>
            <a:r>
              <a:rPr lang="en-GB" dirty="0"/>
              <a:t> </a:t>
            </a:r>
            <a:r>
              <a:rPr lang="en-GB" dirty="0" err="1"/>
              <a:t>decyzje</a:t>
            </a:r>
            <a:r>
              <a:rPr lang="en-GB" dirty="0"/>
              <a:t> </a:t>
            </a:r>
            <a:r>
              <a:rPr lang="en-GB" dirty="0" err="1"/>
              <a:t>biznesowe</a:t>
            </a:r>
            <a:r>
              <a:rPr lang="en-GB" dirty="0"/>
              <a:t> </a:t>
            </a:r>
            <a:r>
              <a:rPr lang="en-GB" dirty="0" err="1"/>
              <a:t>są</a:t>
            </a:r>
            <a:r>
              <a:rPr lang="en-GB" dirty="0"/>
              <a:t> </a:t>
            </a:r>
            <a:r>
              <a:rPr lang="en-GB" dirty="0" err="1"/>
              <a:t>przeanalizowane</a:t>
            </a:r>
            <a:r>
              <a:rPr lang="en-GB" dirty="0"/>
              <a:t> pod </a:t>
            </a:r>
            <a:r>
              <a:rPr lang="en-GB" dirty="0" err="1"/>
              <a:t>kątem</a:t>
            </a:r>
            <a:r>
              <a:rPr lang="en-GB" dirty="0"/>
              <a:t> </a:t>
            </a:r>
            <a:r>
              <a:rPr lang="en-GB" dirty="0" err="1"/>
              <a:t>prawidłowego</a:t>
            </a:r>
            <a:r>
              <a:rPr lang="en-GB" dirty="0"/>
              <a:t> i </a:t>
            </a:r>
            <a:r>
              <a:rPr lang="en-GB" dirty="0" err="1"/>
              <a:t>terminowego</a:t>
            </a:r>
            <a:r>
              <a:rPr lang="en-GB" dirty="0"/>
              <a:t> </a:t>
            </a:r>
            <a:r>
              <a:rPr lang="en-GB" dirty="0" err="1"/>
              <a:t>wywiązywania</a:t>
            </a:r>
            <a:r>
              <a:rPr lang="en-GB" dirty="0"/>
              <a:t> </a:t>
            </a:r>
            <a:r>
              <a:rPr lang="en-GB" dirty="0" err="1"/>
              <a:t>się</a:t>
            </a:r>
            <a:r>
              <a:rPr lang="en-GB" dirty="0"/>
              <a:t> z </a:t>
            </a:r>
            <a:r>
              <a:rPr lang="en-GB" dirty="0" err="1"/>
              <a:t>obowiązków</a:t>
            </a:r>
            <a:r>
              <a:rPr lang="en-GB" dirty="0"/>
              <a:t> </a:t>
            </a:r>
            <a:r>
              <a:rPr lang="en-GB" dirty="0" err="1"/>
              <a:t>podatkowych</a:t>
            </a:r>
            <a:r>
              <a:rPr lang="en-GB" dirty="0"/>
              <a:t>.</a:t>
            </a:r>
            <a:endParaRPr lang="pl-PL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Nie korzystamy </a:t>
            </a:r>
            <a:r>
              <a:rPr lang="en-GB" dirty="0"/>
              <a:t>i </a:t>
            </a:r>
            <a:r>
              <a:rPr lang="en-GB" dirty="0" err="1"/>
              <a:t>nie</a:t>
            </a:r>
            <a:r>
              <a:rPr lang="en-GB" dirty="0"/>
              <a:t> </a:t>
            </a:r>
            <a:r>
              <a:rPr lang="en-GB" dirty="0" err="1"/>
              <a:t>tworzymy</a:t>
            </a:r>
            <a:r>
              <a:rPr lang="en-GB" dirty="0"/>
              <a:t> </a:t>
            </a:r>
            <a:r>
              <a:rPr lang="pl-PL" dirty="0"/>
              <a:t>struktur </a:t>
            </a:r>
            <a:r>
              <a:rPr lang="en-GB" dirty="0"/>
              <a:t>w </a:t>
            </a:r>
            <a:r>
              <a:rPr lang="en-GB" dirty="0" err="1"/>
              <a:t>rajach</a:t>
            </a:r>
            <a:r>
              <a:rPr lang="en-GB" dirty="0"/>
              <a:t> </a:t>
            </a:r>
            <a:r>
              <a:rPr lang="en-GB" dirty="0" err="1"/>
              <a:t>podatkowych</a:t>
            </a:r>
            <a:r>
              <a:rPr lang="en-GB" dirty="0"/>
              <a:t> </a:t>
            </a:r>
            <a:r>
              <a:rPr lang="pl-PL" dirty="0"/>
              <a:t>w celach optymalizacyjnych jak i innych państw </a:t>
            </a:r>
            <a:r>
              <a:rPr lang="en-GB" dirty="0" err="1"/>
              <a:t>stosujących</a:t>
            </a:r>
            <a:r>
              <a:rPr lang="en-GB" dirty="0"/>
              <a:t> </a:t>
            </a:r>
            <a:r>
              <a:rPr lang="en-GB" dirty="0" err="1"/>
              <a:t>szkodliwą</a:t>
            </a:r>
            <a:r>
              <a:rPr lang="en-GB" dirty="0"/>
              <a:t> </a:t>
            </a:r>
            <a:r>
              <a:rPr lang="en-GB" dirty="0" err="1"/>
              <a:t>konkurencję</a:t>
            </a:r>
            <a:r>
              <a:rPr lang="en-GB" dirty="0"/>
              <a:t> </a:t>
            </a:r>
            <a:r>
              <a:rPr lang="en-GB" dirty="0" err="1"/>
              <a:t>podatkową</a:t>
            </a:r>
            <a:r>
              <a:rPr lang="pl-PL" dirty="0"/>
              <a:t>. </a:t>
            </a: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err="1"/>
              <a:t>Współpraca</a:t>
            </a:r>
            <a:r>
              <a:rPr lang="en-GB" dirty="0"/>
              <a:t> z </a:t>
            </a:r>
            <a:r>
              <a:rPr lang="en-GB" dirty="0" err="1"/>
              <a:t>organami</a:t>
            </a:r>
            <a:r>
              <a:rPr lang="en-GB" dirty="0"/>
              <a:t> </a:t>
            </a:r>
            <a:r>
              <a:rPr lang="en-GB" dirty="0" err="1"/>
              <a:t>podatkowymi</a:t>
            </a:r>
            <a:r>
              <a:rPr lang="en-GB" dirty="0"/>
              <a:t> </a:t>
            </a:r>
            <a:r>
              <a:rPr lang="en-GB" dirty="0" err="1"/>
              <a:t>przebiega</a:t>
            </a:r>
            <a:r>
              <a:rPr lang="en-GB" dirty="0"/>
              <a:t> w </a:t>
            </a:r>
            <a:r>
              <a:rPr lang="en-GB" dirty="0" err="1"/>
              <a:t>sposób</a:t>
            </a:r>
            <a:r>
              <a:rPr lang="en-GB" dirty="0"/>
              <a:t> </a:t>
            </a:r>
            <a:r>
              <a:rPr lang="en-GB" dirty="0" err="1"/>
              <a:t>prawidłowy</a:t>
            </a:r>
            <a:r>
              <a:rPr lang="en-GB" dirty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264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en-GB" dirty="0" err="1"/>
              <a:t>Stosowane</a:t>
            </a:r>
            <a:r>
              <a:rPr lang="en-GB" dirty="0"/>
              <a:t> </a:t>
            </a:r>
            <a:r>
              <a:rPr lang="en-GB" dirty="0" err="1"/>
              <a:t>procedury</a:t>
            </a:r>
            <a:r>
              <a:rPr lang="en-GB" dirty="0"/>
              <a:t> </a:t>
            </a:r>
            <a:r>
              <a:rPr lang="en-GB" dirty="0" err="1"/>
              <a:t>podatkowe</a:t>
            </a:r>
            <a:endParaRPr lang="pl-PL" dirty="0"/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5632311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 err="1"/>
              <a:t>Sufigs</a:t>
            </a:r>
            <a:r>
              <a:rPr lang="pl-PL" dirty="0"/>
              <a:t> sp. z o.o </a:t>
            </a:r>
            <a:r>
              <a:rPr lang="en-GB" dirty="0" err="1"/>
              <a:t>stosuje</a:t>
            </a:r>
            <a:r>
              <a:rPr lang="en-GB" dirty="0"/>
              <a:t> </a:t>
            </a:r>
            <a:r>
              <a:rPr lang="en-GB" dirty="0" err="1"/>
              <a:t>szereg</a:t>
            </a:r>
            <a:r>
              <a:rPr lang="en-GB" dirty="0"/>
              <a:t> </a:t>
            </a:r>
            <a:r>
              <a:rPr lang="en-GB" dirty="0" err="1"/>
              <a:t>procedur</a:t>
            </a:r>
            <a:r>
              <a:rPr lang="en-GB" dirty="0"/>
              <a:t>, </a:t>
            </a:r>
            <a:r>
              <a:rPr lang="en-GB" dirty="0" err="1"/>
              <a:t>które</a:t>
            </a:r>
            <a:r>
              <a:rPr lang="en-GB" dirty="0"/>
              <a:t> </a:t>
            </a:r>
            <a:r>
              <a:rPr lang="en-GB" dirty="0" err="1"/>
              <a:t>mają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celu</a:t>
            </a:r>
            <a:r>
              <a:rPr lang="en-GB" dirty="0"/>
              <a:t> </a:t>
            </a:r>
            <a:r>
              <a:rPr lang="en-GB" dirty="0" err="1"/>
              <a:t>zapewnienie</a:t>
            </a:r>
            <a:r>
              <a:rPr lang="en-GB" dirty="0"/>
              <a:t> </a:t>
            </a:r>
            <a:r>
              <a:rPr lang="en-GB" dirty="0" err="1"/>
              <a:t>prawidłowości</a:t>
            </a:r>
            <a:r>
              <a:rPr lang="en-GB" dirty="0"/>
              <a:t> i </a:t>
            </a:r>
            <a:r>
              <a:rPr lang="en-GB" dirty="0" err="1"/>
              <a:t>terminowości</a:t>
            </a:r>
            <a:r>
              <a:rPr lang="en-GB" dirty="0"/>
              <a:t> </a:t>
            </a:r>
            <a:r>
              <a:rPr lang="en-GB" dirty="0" err="1"/>
              <a:t>realizacji</a:t>
            </a:r>
            <a:r>
              <a:rPr lang="en-GB" dirty="0"/>
              <a:t> </a:t>
            </a:r>
            <a:r>
              <a:rPr lang="en-GB" dirty="0" err="1"/>
              <a:t>obowiązków</a:t>
            </a:r>
            <a:r>
              <a:rPr lang="en-GB" dirty="0"/>
              <a:t> </a:t>
            </a:r>
            <a:r>
              <a:rPr lang="en-GB" dirty="0" err="1"/>
              <a:t>podatkowych</a:t>
            </a:r>
            <a:r>
              <a:rPr lang="pl-PL" dirty="0"/>
              <a:t>: </a:t>
            </a:r>
            <a:endParaRPr lang="en-GB" dirty="0"/>
          </a:p>
          <a:p>
            <a:endParaRPr lang="en-GB" dirty="0"/>
          </a:p>
          <a:p>
            <a:r>
              <a:rPr lang="pl-PL" b="1" u="sng" dirty="0"/>
              <a:t>PROCEDURY ZWIĄZANE Z OBOWIĄZKAMI PODATKOWYMI</a:t>
            </a:r>
            <a:endParaRPr lang="en-GB" b="1" u="sng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Przestrzegamy wszystkich przepisów prawa podatkowego. </a:t>
            </a: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err="1"/>
              <a:t>Współpracujemy</a:t>
            </a:r>
            <a:r>
              <a:rPr lang="en-GB" dirty="0"/>
              <a:t> z </a:t>
            </a:r>
            <a:r>
              <a:rPr lang="en-GB" dirty="0" err="1"/>
              <a:t>doradcami</a:t>
            </a:r>
            <a:r>
              <a:rPr lang="en-GB" dirty="0"/>
              <a:t> </a:t>
            </a:r>
            <a:r>
              <a:rPr lang="en-GB" dirty="0" err="1"/>
              <a:t>podatkowymi</a:t>
            </a:r>
            <a:r>
              <a:rPr lang="en-GB" dirty="0"/>
              <a:t>, a </a:t>
            </a:r>
            <a:r>
              <a:rPr lang="en-GB" dirty="0" err="1"/>
              <a:t>tym</a:t>
            </a:r>
            <a:r>
              <a:rPr lang="en-GB" dirty="0"/>
              <a:t> </a:t>
            </a:r>
            <a:r>
              <a:rPr lang="en-GB" dirty="0" err="1"/>
              <a:t>samym</a:t>
            </a:r>
            <a:r>
              <a:rPr lang="en-GB" dirty="0"/>
              <a:t> </a:t>
            </a:r>
            <a:r>
              <a:rPr lang="en-GB" dirty="0" err="1"/>
              <a:t>kluczwe</a:t>
            </a:r>
            <a:r>
              <a:rPr lang="en-GB" dirty="0"/>
              <a:t> </a:t>
            </a:r>
            <a:r>
              <a:rPr lang="en-GB" dirty="0" err="1"/>
              <a:t>decyzje</a:t>
            </a:r>
            <a:r>
              <a:rPr lang="en-GB" dirty="0"/>
              <a:t> </a:t>
            </a:r>
            <a:r>
              <a:rPr lang="en-GB" dirty="0" err="1"/>
              <a:t>biznesowe</a:t>
            </a:r>
            <a:r>
              <a:rPr lang="en-GB" dirty="0"/>
              <a:t> </a:t>
            </a:r>
            <a:r>
              <a:rPr lang="en-GB" dirty="0" err="1"/>
              <a:t>są</a:t>
            </a:r>
            <a:r>
              <a:rPr lang="en-GB" dirty="0"/>
              <a:t> </a:t>
            </a:r>
            <a:r>
              <a:rPr lang="en-GB" dirty="0" err="1"/>
              <a:t>przeanalizowane</a:t>
            </a:r>
            <a:r>
              <a:rPr lang="en-GB" dirty="0"/>
              <a:t> pod </a:t>
            </a:r>
            <a:r>
              <a:rPr lang="en-GB" dirty="0" err="1"/>
              <a:t>kątem</a:t>
            </a:r>
            <a:r>
              <a:rPr lang="en-GB" dirty="0"/>
              <a:t> </a:t>
            </a:r>
            <a:r>
              <a:rPr lang="en-GB" dirty="0" err="1"/>
              <a:t>prawidłowego</a:t>
            </a:r>
            <a:r>
              <a:rPr lang="en-GB" dirty="0"/>
              <a:t> i </a:t>
            </a:r>
            <a:r>
              <a:rPr lang="en-GB" dirty="0" err="1"/>
              <a:t>terminowego</a:t>
            </a:r>
            <a:r>
              <a:rPr lang="en-GB" dirty="0"/>
              <a:t> </a:t>
            </a:r>
            <a:r>
              <a:rPr lang="en-GB" dirty="0" err="1"/>
              <a:t>wywiązywania</a:t>
            </a:r>
            <a:r>
              <a:rPr lang="en-GB" dirty="0"/>
              <a:t> </a:t>
            </a:r>
            <a:r>
              <a:rPr lang="en-GB" dirty="0" err="1"/>
              <a:t>się</a:t>
            </a:r>
            <a:r>
              <a:rPr lang="en-GB" dirty="0"/>
              <a:t> z </a:t>
            </a:r>
            <a:r>
              <a:rPr lang="en-GB" dirty="0" err="1"/>
              <a:t>obowiązków</a:t>
            </a:r>
            <a:r>
              <a:rPr lang="en-GB" dirty="0"/>
              <a:t> </a:t>
            </a:r>
            <a:r>
              <a:rPr lang="en-GB" dirty="0" err="1"/>
              <a:t>podatkowych</a:t>
            </a:r>
            <a:r>
              <a:rPr lang="en-GB" dirty="0"/>
              <a:t>.</a:t>
            </a:r>
            <a:endParaRPr lang="pl-PL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Nie korzystamy </a:t>
            </a:r>
            <a:r>
              <a:rPr lang="en-GB" dirty="0"/>
              <a:t>i </a:t>
            </a:r>
            <a:r>
              <a:rPr lang="en-GB" dirty="0" err="1"/>
              <a:t>nie</a:t>
            </a:r>
            <a:r>
              <a:rPr lang="en-GB" dirty="0"/>
              <a:t> </a:t>
            </a:r>
            <a:r>
              <a:rPr lang="en-GB" dirty="0" err="1"/>
              <a:t>tworzymy</a:t>
            </a:r>
            <a:r>
              <a:rPr lang="en-GB" dirty="0"/>
              <a:t> </a:t>
            </a:r>
            <a:r>
              <a:rPr lang="pl-PL" dirty="0"/>
              <a:t>struktur </a:t>
            </a:r>
            <a:r>
              <a:rPr lang="en-GB" dirty="0"/>
              <a:t>w </a:t>
            </a:r>
            <a:r>
              <a:rPr lang="en-GB" dirty="0" err="1"/>
              <a:t>rajach</a:t>
            </a:r>
            <a:r>
              <a:rPr lang="en-GB" dirty="0"/>
              <a:t> </a:t>
            </a:r>
            <a:r>
              <a:rPr lang="en-GB" dirty="0" err="1"/>
              <a:t>podatkowych</a:t>
            </a:r>
            <a:r>
              <a:rPr lang="en-GB" dirty="0"/>
              <a:t> </a:t>
            </a:r>
            <a:r>
              <a:rPr lang="pl-PL" dirty="0"/>
              <a:t>w celach optymalizacyjnych jak i innych państw </a:t>
            </a:r>
            <a:r>
              <a:rPr lang="en-GB" dirty="0" err="1"/>
              <a:t>stosujących</a:t>
            </a:r>
            <a:r>
              <a:rPr lang="en-GB" dirty="0"/>
              <a:t> </a:t>
            </a:r>
            <a:r>
              <a:rPr lang="en-GB" dirty="0" err="1"/>
              <a:t>szkodliwą</a:t>
            </a:r>
            <a:r>
              <a:rPr lang="en-GB" dirty="0"/>
              <a:t> </a:t>
            </a:r>
            <a:r>
              <a:rPr lang="en-GB" dirty="0" err="1"/>
              <a:t>konkurencję</a:t>
            </a:r>
            <a:r>
              <a:rPr lang="en-GB" dirty="0"/>
              <a:t> </a:t>
            </a:r>
            <a:r>
              <a:rPr lang="en-GB" dirty="0" err="1"/>
              <a:t>podatkową</a:t>
            </a:r>
            <a:r>
              <a:rPr lang="pl-PL" dirty="0"/>
              <a:t>. </a:t>
            </a: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err="1"/>
              <a:t>Współpraca</a:t>
            </a:r>
            <a:r>
              <a:rPr lang="en-GB" dirty="0"/>
              <a:t> z </a:t>
            </a:r>
            <a:r>
              <a:rPr lang="en-GB" dirty="0" err="1"/>
              <a:t>organami</a:t>
            </a:r>
            <a:r>
              <a:rPr lang="en-GB" dirty="0"/>
              <a:t> </a:t>
            </a:r>
            <a:r>
              <a:rPr lang="en-GB" dirty="0" err="1"/>
              <a:t>podatkowymi</a:t>
            </a:r>
            <a:r>
              <a:rPr lang="en-GB" dirty="0"/>
              <a:t> </a:t>
            </a:r>
            <a:r>
              <a:rPr lang="en-GB" dirty="0" err="1"/>
              <a:t>przebiega</a:t>
            </a:r>
            <a:r>
              <a:rPr lang="en-GB" dirty="0"/>
              <a:t> w </a:t>
            </a:r>
            <a:r>
              <a:rPr lang="en-GB" dirty="0" err="1"/>
              <a:t>sposób</a:t>
            </a:r>
            <a:r>
              <a:rPr lang="en-GB" dirty="0"/>
              <a:t> </a:t>
            </a:r>
            <a:r>
              <a:rPr lang="en-GB" dirty="0" err="1"/>
              <a:t>prawidłowy</a:t>
            </a:r>
            <a:r>
              <a:rPr lang="en-GB" dirty="0"/>
              <a:t>.</a:t>
            </a:r>
            <a:endParaRPr lang="pl-PL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Wykonując działalność poza granicami Rzeczpospolitej Polskiej wypełniamy obowiązki innych jurysdykcji.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Strategia podatkowa opiera się na zasadach, przepisach i wytycznych, które mają na celu zapewnienie zgodności z obowiązującym w Polsce prawem.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Podatki są płacone przez Spółkę i nie jest tolerowane unikanie opodatkowania, nie płacenie terminowe zobowiązań podatkowych.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Organy podatkowe są ujawniane i realizowane na bieżąco o istotnych transakcjach, które realizuje Spółka, a obowiązki podatkowe z nimi związane są realizowane.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Uwzględniamy wytyczne i wskazówki organów podatkowych, a Spółka jest postrzegana w opinii administracji publicznej jako pozytywnie.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utrzymuje otwarte i przejrzyste relacje z organami podatkowymi.</a:t>
            </a:r>
          </a:p>
        </p:txBody>
      </p:sp>
    </p:spTree>
    <p:extLst>
      <p:ext uri="{BB962C8B-B14F-4D97-AF65-F5344CB8AC3E}">
        <p14:creationId xmlns:p14="http://schemas.microsoft.com/office/powerpoint/2010/main" val="268982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en-GB" dirty="0" err="1"/>
              <a:t>Stosowane</a:t>
            </a:r>
            <a:r>
              <a:rPr lang="en-GB" dirty="0"/>
              <a:t> </a:t>
            </a:r>
            <a:r>
              <a:rPr lang="en-GB" dirty="0" err="1"/>
              <a:t>procedury</a:t>
            </a:r>
            <a:r>
              <a:rPr lang="en-GB" dirty="0"/>
              <a:t> </a:t>
            </a:r>
            <a:r>
              <a:rPr lang="en-GB" dirty="0" err="1"/>
              <a:t>podatkowe</a:t>
            </a:r>
            <a:endParaRPr lang="pl-PL" dirty="0"/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5909310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</a:t>
            </a:r>
            <a:r>
              <a:rPr lang="en-GB" dirty="0" err="1"/>
              <a:t>stosuje</a:t>
            </a:r>
            <a:r>
              <a:rPr lang="en-GB" dirty="0"/>
              <a:t> </a:t>
            </a:r>
            <a:r>
              <a:rPr lang="en-GB" dirty="0" err="1"/>
              <a:t>szereg</a:t>
            </a:r>
            <a:r>
              <a:rPr lang="en-GB" dirty="0"/>
              <a:t> </a:t>
            </a:r>
            <a:r>
              <a:rPr lang="en-GB" dirty="0" err="1"/>
              <a:t>procedur</a:t>
            </a:r>
            <a:r>
              <a:rPr lang="en-GB" dirty="0"/>
              <a:t>, </a:t>
            </a:r>
            <a:r>
              <a:rPr lang="en-GB" dirty="0" err="1"/>
              <a:t>które</a:t>
            </a:r>
            <a:r>
              <a:rPr lang="en-GB" dirty="0"/>
              <a:t> </a:t>
            </a:r>
            <a:r>
              <a:rPr lang="en-GB" dirty="0" err="1"/>
              <a:t>mają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celu</a:t>
            </a:r>
            <a:r>
              <a:rPr lang="en-GB" dirty="0"/>
              <a:t> </a:t>
            </a:r>
            <a:r>
              <a:rPr lang="en-GB" dirty="0" err="1"/>
              <a:t>zapewnienie</a:t>
            </a:r>
            <a:r>
              <a:rPr lang="en-GB" dirty="0"/>
              <a:t> </a:t>
            </a:r>
            <a:r>
              <a:rPr lang="en-GB" dirty="0" err="1"/>
              <a:t>prawidłowości</a:t>
            </a:r>
            <a:r>
              <a:rPr lang="en-GB" dirty="0"/>
              <a:t> i </a:t>
            </a:r>
            <a:r>
              <a:rPr lang="en-GB" dirty="0" err="1"/>
              <a:t>terminowości</a:t>
            </a:r>
            <a:r>
              <a:rPr lang="en-GB" dirty="0"/>
              <a:t> </a:t>
            </a:r>
            <a:r>
              <a:rPr lang="en-GB" dirty="0" err="1"/>
              <a:t>realizacji</a:t>
            </a:r>
            <a:r>
              <a:rPr lang="en-GB" dirty="0"/>
              <a:t> </a:t>
            </a:r>
            <a:r>
              <a:rPr lang="en-GB" dirty="0" err="1"/>
              <a:t>obowiązków</a:t>
            </a:r>
            <a:r>
              <a:rPr lang="en-GB" dirty="0"/>
              <a:t> </a:t>
            </a:r>
            <a:r>
              <a:rPr lang="en-GB" dirty="0" err="1"/>
              <a:t>podatkowych</a:t>
            </a:r>
            <a:r>
              <a:rPr lang="pl-PL" dirty="0"/>
              <a:t>: </a:t>
            </a:r>
            <a:endParaRPr lang="en-GB" dirty="0"/>
          </a:p>
          <a:p>
            <a:endParaRPr lang="en-GB" dirty="0"/>
          </a:p>
          <a:p>
            <a:r>
              <a:rPr lang="pl-PL" b="1" u="sng" dirty="0"/>
              <a:t>ZARZĄDZANIE RYZYKIEM PODATKOWYM</a:t>
            </a:r>
            <a:endParaRPr lang="en-GB" b="1" u="sng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Stosujemy zasady, procedury, które mają na celu terminowe i prawidłowe realizowanie obowiązków przepisów prawa podatkowego.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Zarządzamy sprawami podatkowymi w taki sposób, aby zapewnić dostosowanie danych działań odpowiednio do skutków podatkowych lub zapewnić podczas wykonywanych danych działań gospodarczych realizację wszystkich elementów, wymogów formalnych lub dokumentacyjnych w kontekście realizacji obowiązków podatkowych.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nie wdraża żadnych agresywnych strategii podatkowych, nie tworzy sztucznych struktur.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Podczas wdrażania procedur mających na celu prawidłowe zarządzanie ryzykiem podatkowym Spółka korzysta z doradców podatkowych oraz wyspecjalizowanych specjalistów w danej dziedzinie.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przestrzega terminowości w wypełnianiu obowiązków sprawozdawczych (składanie deklaracji, informacji podatkowych.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wypracowała w ostatnich latach jasne i prawidłowe zasady współpracy z organami podatkowymi w przypadku weryfikacji przez organy realizacji obowiązków podatkowych w toku czynności sprawdzających, kontroli podatkowych, celno-skarbowych.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Wszelkie niezamierzone błędy w deklaracjach, zeznaniach, ewidencjach składanych do organów podatkowych są w pełni ujawniane niezwłocznie po ich wykryciu.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Firma bez zbędnej zwłoki dokonuje niezbędnych korekt istotnych błędów lub nieprawidłowości w zeznaniach, deklaracjach, czy ewidencjach podatkowych.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759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en-GB" dirty="0" err="1"/>
              <a:t>Stosowane</a:t>
            </a:r>
            <a:r>
              <a:rPr lang="en-GB" dirty="0"/>
              <a:t> </a:t>
            </a:r>
            <a:r>
              <a:rPr lang="en-GB" dirty="0" err="1"/>
              <a:t>procedury</a:t>
            </a:r>
            <a:r>
              <a:rPr lang="en-GB" dirty="0"/>
              <a:t> </a:t>
            </a:r>
            <a:r>
              <a:rPr lang="en-GB" dirty="0" err="1"/>
              <a:t>podatkowe</a:t>
            </a:r>
            <a:endParaRPr lang="pl-PL" dirty="0"/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397031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</a:t>
            </a:r>
            <a:r>
              <a:rPr lang="en-GB" dirty="0" err="1"/>
              <a:t>stosuje</a:t>
            </a:r>
            <a:r>
              <a:rPr lang="en-GB" dirty="0"/>
              <a:t> </a:t>
            </a:r>
            <a:r>
              <a:rPr lang="en-GB" dirty="0" err="1"/>
              <a:t>szereg</a:t>
            </a:r>
            <a:r>
              <a:rPr lang="en-GB" dirty="0"/>
              <a:t> </a:t>
            </a:r>
            <a:r>
              <a:rPr lang="en-GB" dirty="0" err="1"/>
              <a:t>procedur</a:t>
            </a:r>
            <a:r>
              <a:rPr lang="en-GB" dirty="0"/>
              <a:t>, </a:t>
            </a:r>
            <a:r>
              <a:rPr lang="en-GB" dirty="0" err="1"/>
              <a:t>które</a:t>
            </a:r>
            <a:r>
              <a:rPr lang="en-GB" dirty="0"/>
              <a:t> </a:t>
            </a:r>
            <a:r>
              <a:rPr lang="en-GB" dirty="0" err="1"/>
              <a:t>mają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celu</a:t>
            </a:r>
            <a:r>
              <a:rPr lang="en-GB" dirty="0"/>
              <a:t> </a:t>
            </a:r>
            <a:r>
              <a:rPr lang="en-GB" dirty="0" err="1"/>
              <a:t>zapewnienie</a:t>
            </a:r>
            <a:r>
              <a:rPr lang="en-GB" dirty="0"/>
              <a:t> </a:t>
            </a:r>
            <a:r>
              <a:rPr lang="en-GB" dirty="0" err="1"/>
              <a:t>prawidłowości</a:t>
            </a:r>
            <a:r>
              <a:rPr lang="en-GB" dirty="0"/>
              <a:t> i </a:t>
            </a:r>
            <a:r>
              <a:rPr lang="en-GB" dirty="0" err="1"/>
              <a:t>terminowości</a:t>
            </a:r>
            <a:r>
              <a:rPr lang="en-GB" dirty="0"/>
              <a:t> </a:t>
            </a:r>
            <a:r>
              <a:rPr lang="en-GB" dirty="0" err="1"/>
              <a:t>realizacji</a:t>
            </a:r>
            <a:r>
              <a:rPr lang="en-GB" dirty="0"/>
              <a:t> </a:t>
            </a:r>
            <a:r>
              <a:rPr lang="en-GB" dirty="0" err="1"/>
              <a:t>obowiązków</a:t>
            </a:r>
            <a:r>
              <a:rPr lang="en-GB" dirty="0"/>
              <a:t> </a:t>
            </a:r>
            <a:r>
              <a:rPr lang="en-GB" dirty="0" err="1"/>
              <a:t>podatkowych</a:t>
            </a:r>
            <a:r>
              <a:rPr lang="pl-PL" dirty="0"/>
              <a:t>: </a:t>
            </a:r>
            <a:endParaRPr lang="en-GB" dirty="0"/>
          </a:p>
          <a:p>
            <a:endParaRPr lang="en-GB" dirty="0"/>
          </a:p>
          <a:p>
            <a:r>
              <a:rPr lang="pl-PL" b="1" u="sng" dirty="0"/>
              <a:t>RELACJE Z ORGANAMI PODATKOWYMI</a:t>
            </a:r>
            <a:endParaRPr lang="en-GB" b="1" u="sng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prowadzi regularny i bieżący przegląd ryzyka podatkowego oraz stosuje mechanizmy kontroli wewnętrznej w celu uzasadnienia i ograniczenia ryzyka podatkowego do akceptowalnego poziomu.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współpracuje i przekazuje wszelkie niezbędne dokumenty w toku czynności sprawdzających, kontroli podatkowej etc.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udziela wszelkich wyjaśnień i informacji na zadawane pytania przez pracowników organu podatkowego.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nie uchyla się od udzielania pogłębionych informacji na potrzeby prowadzonych czynności przez organy podatkowe.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Konsekwencje podatkowe transakcji są brane pod uwagę jako część ogólnego procesu podejmowania decyzji biznesowych przez firmę, ale kluczowe są względy biznesowe.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09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3404FD8F-73F5-4114-8C61-896707DBD3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3814" y="182138"/>
            <a:ext cx="11314593" cy="628567"/>
          </a:xfrm>
        </p:spPr>
        <p:txBody>
          <a:bodyPr/>
          <a:lstStyle/>
          <a:p>
            <a:r>
              <a:rPr lang="en-GB" dirty="0" err="1"/>
              <a:t>Stosowane</a:t>
            </a:r>
            <a:r>
              <a:rPr lang="en-GB" dirty="0"/>
              <a:t> </a:t>
            </a:r>
            <a:r>
              <a:rPr lang="en-GB" dirty="0" err="1"/>
              <a:t>procedury</a:t>
            </a:r>
            <a:r>
              <a:rPr lang="en-GB" dirty="0"/>
              <a:t> </a:t>
            </a:r>
            <a:r>
              <a:rPr lang="en-GB" dirty="0" err="1"/>
              <a:t>podatkowe</a:t>
            </a:r>
            <a:endParaRPr lang="pl-PL" dirty="0"/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D461544-D689-49C5-875E-2849012432F9}"/>
              </a:ext>
            </a:extLst>
          </p:cNvPr>
          <p:cNvSpPr txBox="1"/>
          <p:nvPr/>
        </p:nvSpPr>
        <p:spPr>
          <a:xfrm>
            <a:off x="223814" y="810705"/>
            <a:ext cx="11527900" cy="4801314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r>
              <a:rPr lang="pl-PL" dirty="0" err="1"/>
              <a:t>Sufigs</a:t>
            </a:r>
            <a:r>
              <a:rPr lang="pl-PL" dirty="0"/>
              <a:t> sp. z </a:t>
            </a:r>
            <a:r>
              <a:rPr lang="pl-PL" dirty="0" err="1"/>
              <a:t>o.o</a:t>
            </a:r>
            <a:r>
              <a:rPr lang="pl-PL" dirty="0"/>
              <a:t> </a:t>
            </a:r>
            <a:r>
              <a:rPr lang="en-GB" dirty="0" err="1"/>
              <a:t>stosuje</a:t>
            </a:r>
            <a:r>
              <a:rPr lang="en-GB" dirty="0"/>
              <a:t> </a:t>
            </a:r>
            <a:r>
              <a:rPr lang="en-GB" dirty="0" err="1"/>
              <a:t>szereg</a:t>
            </a:r>
            <a:r>
              <a:rPr lang="en-GB" dirty="0"/>
              <a:t> </a:t>
            </a:r>
            <a:r>
              <a:rPr lang="en-GB" dirty="0" err="1"/>
              <a:t>procedur</a:t>
            </a:r>
            <a:r>
              <a:rPr lang="en-GB" dirty="0"/>
              <a:t>, </a:t>
            </a:r>
            <a:r>
              <a:rPr lang="en-GB" dirty="0" err="1"/>
              <a:t>które</a:t>
            </a:r>
            <a:r>
              <a:rPr lang="en-GB" dirty="0"/>
              <a:t> </a:t>
            </a:r>
            <a:r>
              <a:rPr lang="en-GB" dirty="0" err="1"/>
              <a:t>mają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celu</a:t>
            </a:r>
            <a:r>
              <a:rPr lang="en-GB" dirty="0"/>
              <a:t> </a:t>
            </a:r>
            <a:r>
              <a:rPr lang="en-GB" dirty="0" err="1"/>
              <a:t>zapewnienie</a:t>
            </a:r>
            <a:r>
              <a:rPr lang="en-GB" dirty="0"/>
              <a:t> </a:t>
            </a:r>
            <a:r>
              <a:rPr lang="en-GB" dirty="0" err="1"/>
              <a:t>prawidłowości</a:t>
            </a:r>
            <a:r>
              <a:rPr lang="en-GB" dirty="0"/>
              <a:t> i </a:t>
            </a:r>
            <a:r>
              <a:rPr lang="en-GB" dirty="0" err="1"/>
              <a:t>terminowości</a:t>
            </a:r>
            <a:r>
              <a:rPr lang="en-GB" dirty="0"/>
              <a:t> </a:t>
            </a:r>
            <a:r>
              <a:rPr lang="en-GB" dirty="0" err="1"/>
              <a:t>realizacji</a:t>
            </a:r>
            <a:r>
              <a:rPr lang="en-GB" dirty="0"/>
              <a:t> </a:t>
            </a:r>
            <a:r>
              <a:rPr lang="en-GB" dirty="0" err="1"/>
              <a:t>obowiązków</a:t>
            </a:r>
            <a:r>
              <a:rPr lang="en-GB" dirty="0"/>
              <a:t> </a:t>
            </a:r>
            <a:r>
              <a:rPr lang="en-GB" dirty="0" err="1"/>
              <a:t>podatkowych</a:t>
            </a:r>
            <a:r>
              <a:rPr lang="pl-PL" dirty="0"/>
              <a:t>: </a:t>
            </a:r>
            <a:endParaRPr lang="en-GB" dirty="0"/>
          </a:p>
          <a:p>
            <a:endParaRPr lang="en-GB" dirty="0"/>
          </a:p>
          <a:p>
            <a:r>
              <a:rPr lang="pl-PL" b="1" u="sng" dirty="0"/>
              <a:t>REALIZACJA ZOBOWIĄZAŃ PODATKOWYCH</a:t>
            </a:r>
            <a:endParaRPr lang="en-GB" b="1" u="sng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Zgodnie z tymi celami w zarządzaniu naszymi sprawami podatkowymi stosujemy zasady określone w niniejszym dokumencie. 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Niniejsze zasady podatkowe zostały zatwierdzone przez Zarząd.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Nasz system zarządzania ryzykiem podatkowym jest rozbudowany i definiuje obowiązki w zakresie ryzyka, kontroli i sprawozdawczości.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Nie zawieramy umów uzależniających wysokość wynagrodzenia za usługę od wysokości uzyskanej korzyści podatkowej.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korzysta z istniejących zachęt i ulg w celu zminimalizowania kosztów podatkowych prowadzenia działalności gospodarczej, ale podejmuje tylko takie działania, co do których ma uzasadnione przekonanie, że nie są one sprzeczne z przepisami prawa podatkowego.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promuje i wdraża dobre praktyki i kulturę zarządzania ryzykiem, również w odniesieniu do podatków. 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Spółka identyfikuje, ocenia, łagodzi i zarządza ryzykiem, co jest kluczowe dla naszej strategii biznesowej i obejmuje ryzyko podatkowe.</a:t>
            </a:r>
          </a:p>
        </p:txBody>
      </p:sp>
    </p:spTree>
    <p:extLst>
      <p:ext uri="{BB962C8B-B14F-4D97-AF65-F5344CB8AC3E}">
        <p14:creationId xmlns:p14="http://schemas.microsoft.com/office/powerpoint/2010/main" val="3848417481"/>
      </p:ext>
    </p:extLst>
  </p:cSld>
  <p:clrMapOvr>
    <a:masterClrMapping/>
  </p:clrMapOvr>
</p:sld>
</file>

<file path=ppt/theme/theme1.xml><?xml version="1.0" encoding="utf-8"?>
<a:theme xmlns:a="http://schemas.openxmlformats.org/drawingml/2006/main" name="Socjografka 16 x9">
  <a:themeElements>
    <a:clrScheme name="Kancelaria KIB">
      <a:dk1>
        <a:srgbClr val="1D1D1B"/>
      </a:dk1>
      <a:lt1>
        <a:sysClr val="window" lastClr="FFFFFF"/>
      </a:lt1>
      <a:dk2>
        <a:srgbClr val="1D1D1B"/>
      </a:dk2>
      <a:lt2>
        <a:srgbClr val="E7E6E6"/>
      </a:lt2>
      <a:accent1>
        <a:srgbClr val="000D3E"/>
      </a:accent1>
      <a:accent2>
        <a:srgbClr val="097B84"/>
      </a:accent2>
      <a:accent3>
        <a:srgbClr val="4A4A49"/>
      </a:accent3>
      <a:accent4>
        <a:srgbClr val="FFFFFF"/>
      </a:accent4>
      <a:accent5>
        <a:srgbClr val="FFFFFF"/>
      </a:accent5>
      <a:accent6>
        <a:srgbClr val="FFFFFF"/>
      </a:accent6>
      <a:hlink>
        <a:srgbClr val="1D1D1B"/>
      </a:hlink>
      <a:folHlink>
        <a:srgbClr val="9D9D9C"/>
      </a:folHlink>
    </a:clrScheme>
    <a:fontScheme name="Aviva">
      <a:majorFont>
        <a:latin typeface="Source Sans Pro Black"/>
        <a:ea typeface=""/>
        <a:cs typeface=""/>
      </a:majorFont>
      <a:minorFont>
        <a:latin typeface="Source Sans Pro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1422</Words>
  <Application>Microsoft Office PowerPoint</Application>
  <PresentationFormat>Widescreen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Play</vt:lpstr>
      <vt:lpstr>Source Sans Pro</vt:lpstr>
      <vt:lpstr>Source Sans Pro Black</vt:lpstr>
      <vt:lpstr>Socjografka 16 x9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Dominika Siwińska</dc:creator>
  <cp:lastModifiedBy>Patrycja Kubiesa</cp:lastModifiedBy>
  <cp:revision>194</cp:revision>
  <cp:lastPrinted>2021-11-01T13:52:06Z</cp:lastPrinted>
  <dcterms:created xsi:type="dcterms:W3CDTF">2021-08-20T08:47:04Z</dcterms:created>
  <dcterms:modified xsi:type="dcterms:W3CDTF">2021-12-20T16:57:15Z</dcterms:modified>
</cp:coreProperties>
</file>